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57" r:id="rId3"/>
    <p:sldId id="276" r:id="rId4"/>
    <p:sldId id="275" r:id="rId5"/>
    <p:sldId id="278" r:id="rId6"/>
    <p:sldId id="277" r:id="rId7"/>
    <p:sldId id="279" r:id="rId8"/>
    <p:sldId id="280" r:id="rId9"/>
    <p:sldId id="281" r:id="rId10"/>
    <p:sldId id="274" r:id="rId11"/>
    <p:sldId id="266" r:id="rId12"/>
    <p:sldId id="283" r:id="rId13"/>
    <p:sldId id="267" r:id="rId14"/>
    <p:sldId id="268" r:id="rId15"/>
    <p:sldId id="260" r:id="rId16"/>
    <p:sldId id="261" r:id="rId17"/>
    <p:sldId id="259" r:id="rId18"/>
    <p:sldId id="262" r:id="rId19"/>
    <p:sldId id="263" r:id="rId20"/>
    <p:sldId id="271" r:id="rId21"/>
    <p:sldId id="273" r:id="rId22"/>
    <p:sldId id="272" r:id="rId23"/>
    <p:sldId id="269" r:id="rId24"/>
    <p:sldId id="270" r:id="rId25"/>
    <p:sldId id="264"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14"/>
    <p:restoredTop sz="94755"/>
  </p:normalViewPr>
  <p:slideViewPr>
    <p:cSldViewPr snapToGrid="0">
      <p:cViewPr varScale="1">
        <p:scale>
          <a:sx n="119" d="100"/>
          <a:sy n="119" d="100"/>
        </p:scale>
        <p:origin x="208" y="7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1A1C3-074C-2841-BAAC-B0E62CC71253}" type="datetimeFigureOut">
              <a:rPr lang="en-GR" smtClean="0"/>
              <a:t>30/1/26</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E6B85-13A9-A646-878A-980E3B9E2CB9}" type="slidenum">
              <a:rPr lang="en-GR" smtClean="0"/>
              <a:t>‹#›</a:t>
            </a:fld>
            <a:endParaRPr lang="en-GR"/>
          </a:p>
        </p:txBody>
      </p:sp>
    </p:spTree>
    <p:extLst>
      <p:ext uri="{BB962C8B-B14F-4D97-AF65-F5344CB8AC3E}">
        <p14:creationId xmlns:p14="http://schemas.microsoft.com/office/powerpoint/2010/main" val="30614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51AE6B85-13A9-A646-878A-980E3B9E2CB9}" type="slidenum">
              <a:rPr lang="en-GR" smtClean="0"/>
              <a:t>11</a:t>
            </a:fld>
            <a:endParaRPr lang="en-GR"/>
          </a:p>
        </p:txBody>
      </p:sp>
    </p:spTree>
    <p:extLst>
      <p:ext uri="{BB962C8B-B14F-4D97-AF65-F5344CB8AC3E}">
        <p14:creationId xmlns:p14="http://schemas.microsoft.com/office/powerpoint/2010/main" val="951995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4589907-3D49-1348-A0DF-5FF34A674C23}" type="datetimeFigureOut">
              <a:rPr lang="en-GR" smtClean="0"/>
              <a:t>30/1/26</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86B49CED-7AA0-674C-BC2D-1812A3A3E17A}" type="slidenum">
              <a:rPr lang="en-GR" smtClean="0"/>
              <a:t>‹#›</a:t>
            </a:fld>
            <a:endParaRPr lang="en-GR"/>
          </a:p>
        </p:txBody>
      </p:sp>
    </p:spTree>
    <p:extLst>
      <p:ext uri="{BB962C8B-B14F-4D97-AF65-F5344CB8AC3E}">
        <p14:creationId xmlns:p14="http://schemas.microsoft.com/office/powerpoint/2010/main" val="232215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4589907-3D49-1348-A0DF-5FF34A674C23}" type="datetimeFigureOut">
              <a:rPr lang="en-GR" smtClean="0"/>
              <a:t>30/1/26</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86B49CED-7AA0-674C-BC2D-1812A3A3E17A}" type="slidenum">
              <a:rPr lang="en-GR" smtClean="0"/>
              <a:t>‹#›</a:t>
            </a:fld>
            <a:endParaRPr lang="en-GR"/>
          </a:p>
        </p:txBody>
      </p:sp>
    </p:spTree>
    <p:extLst>
      <p:ext uri="{BB962C8B-B14F-4D97-AF65-F5344CB8AC3E}">
        <p14:creationId xmlns:p14="http://schemas.microsoft.com/office/powerpoint/2010/main" val="220358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4589907-3D49-1348-A0DF-5FF34A674C23}" type="datetimeFigureOut">
              <a:rPr lang="en-GR" smtClean="0"/>
              <a:t>30/1/26</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86B49CED-7AA0-674C-BC2D-1812A3A3E17A}" type="slidenum">
              <a:rPr lang="en-GR" smtClean="0"/>
              <a:t>‹#›</a:t>
            </a:fld>
            <a:endParaRPr lang="en-GR"/>
          </a:p>
        </p:txBody>
      </p:sp>
    </p:spTree>
    <p:extLst>
      <p:ext uri="{BB962C8B-B14F-4D97-AF65-F5344CB8AC3E}">
        <p14:creationId xmlns:p14="http://schemas.microsoft.com/office/powerpoint/2010/main" val="67419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4589907-3D49-1348-A0DF-5FF34A674C23}" type="datetimeFigureOut">
              <a:rPr lang="en-GR" smtClean="0"/>
              <a:t>30/1/26</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86B49CED-7AA0-674C-BC2D-1812A3A3E17A}" type="slidenum">
              <a:rPr lang="en-GR" smtClean="0"/>
              <a:t>‹#›</a:t>
            </a:fld>
            <a:endParaRPr lang="en-GR"/>
          </a:p>
        </p:txBody>
      </p:sp>
    </p:spTree>
    <p:extLst>
      <p:ext uri="{BB962C8B-B14F-4D97-AF65-F5344CB8AC3E}">
        <p14:creationId xmlns:p14="http://schemas.microsoft.com/office/powerpoint/2010/main" val="58072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4589907-3D49-1348-A0DF-5FF34A674C23}" type="datetimeFigureOut">
              <a:rPr lang="en-GR" smtClean="0"/>
              <a:t>30/1/26</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86B49CED-7AA0-674C-BC2D-1812A3A3E17A}" type="slidenum">
              <a:rPr lang="en-GR" smtClean="0"/>
              <a:t>‹#›</a:t>
            </a:fld>
            <a:endParaRPr lang="en-GR"/>
          </a:p>
        </p:txBody>
      </p:sp>
    </p:spTree>
    <p:extLst>
      <p:ext uri="{BB962C8B-B14F-4D97-AF65-F5344CB8AC3E}">
        <p14:creationId xmlns:p14="http://schemas.microsoft.com/office/powerpoint/2010/main" val="180601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4589907-3D49-1348-A0DF-5FF34A674C23}" type="datetimeFigureOut">
              <a:rPr lang="en-GR" smtClean="0"/>
              <a:t>30/1/26</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p:txBody>
          <a:bodyPr/>
          <a:lstStyle/>
          <a:p>
            <a:fld id="{86B49CED-7AA0-674C-BC2D-1812A3A3E17A}" type="slidenum">
              <a:rPr lang="en-GR" smtClean="0"/>
              <a:t>‹#›</a:t>
            </a:fld>
            <a:endParaRPr lang="en-GR"/>
          </a:p>
        </p:txBody>
      </p:sp>
    </p:spTree>
    <p:extLst>
      <p:ext uri="{BB962C8B-B14F-4D97-AF65-F5344CB8AC3E}">
        <p14:creationId xmlns:p14="http://schemas.microsoft.com/office/powerpoint/2010/main" val="283294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4589907-3D49-1348-A0DF-5FF34A674C23}" type="datetimeFigureOut">
              <a:rPr lang="en-GR" smtClean="0"/>
              <a:t>30/1/26</a:t>
            </a:fld>
            <a:endParaRPr lang="en-GR"/>
          </a:p>
        </p:txBody>
      </p:sp>
      <p:sp>
        <p:nvSpPr>
          <p:cNvPr id="8" name="Footer Placeholder 7"/>
          <p:cNvSpPr>
            <a:spLocks noGrp="1"/>
          </p:cNvSpPr>
          <p:nvPr>
            <p:ph type="ftr" sz="quarter" idx="11"/>
          </p:nvPr>
        </p:nvSpPr>
        <p:spPr/>
        <p:txBody>
          <a:bodyPr/>
          <a:lstStyle/>
          <a:p>
            <a:endParaRPr lang="en-GR"/>
          </a:p>
        </p:txBody>
      </p:sp>
      <p:sp>
        <p:nvSpPr>
          <p:cNvPr id="9" name="Slide Number Placeholder 8"/>
          <p:cNvSpPr>
            <a:spLocks noGrp="1"/>
          </p:cNvSpPr>
          <p:nvPr>
            <p:ph type="sldNum" sz="quarter" idx="12"/>
          </p:nvPr>
        </p:nvSpPr>
        <p:spPr/>
        <p:txBody>
          <a:bodyPr/>
          <a:lstStyle/>
          <a:p>
            <a:fld id="{86B49CED-7AA0-674C-BC2D-1812A3A3E17A}" type="slidenum">
              <a:rPr lang="en-GR" smtClean="0"/>
              <a:t>‹#›</a:t>
            </a:fld>
            <a:endParaRPr lang="en-GR"/>
          </a:p>
        </p:txBody>
      </p:sp>
    </p:spTree>
    <p:extLst>
      <p:ext uri="{BB962C8B-B14F-4D97-AF65-F5344CB8AC3E}">
        <p14:creationId xmlns:p14="http://schemas.microsoft.com/office/powerpoint/2010/main" val="287965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4589907-3D49-1348-A0DF-5FF34A674C23}" type="datetimeFigureOut">
              <a:rPr lang="en-GR" smtClean="0"/>
              <a:t>30/1/26</a:t>
            </a:fld>
            <a:endParaRPr lang="en-GR"/>
          </a:p>
        </p:txBody>
      </p:sp>
      <p:sp>
        <p:nvSpPr>
          <p:cNvPr id="4" name="Footer Placeholder 3"/>
          <p:cNvSpPr>
            <a:spLocks noGrp="1"/>
          </p:cNvSpPr>
          <p:nvPr>
            <p:ph type="ftr" sz="quarter" idx="11"/>
          </p:nvPr>
        </p:nvSpPr>
        <p:spPr/>
        <p:txBody>
          <a:bodyPr/>
          <a:lstStyle/>
          <a:p>
            <a:endParaRPr lang="en-GR"/>
          </a:p>
        </p:txBody>
      </p:sp>
      <p:sp>
        <p:nvSpPr>
          <p:cNvPr id="5" name="Slide Number Placeholder 4"/>
          <p:cNvSpPr>
            <a:spLocks noGrp="1"/>
          </p:cNvSpPr>
          <p:nvPr>
            <p:ph type="sldNum" sz="quarter" idx="12"/>
          </p:nvPr>
        </p:nvSpPr>
        <p:spPr/>
        <p:txBody>
          <a:bodyPr/>
          <a:lstStyle/>
          <a:p>
            <a:fld id="{86B49CED-7AA0-674C-BC2D-1812A3A3E17A}" type="slidenum">
              <a:rPr lang="en-GR" smtClean="0"/>
              <a:t>‹#›</a:t>
            </a:fld>
            <a:endParaRPr lang="en-GR"/>
          </a:p>
        </p:txBody>
      </p:sp>
    </p:spTree>
    <p:extLst>
      <p:ext uri="{BB962C8B-B14F-4D97-AF65-F5344CB8AC3E}">
        <p14:creationId xmlns:p14="http://schemas.microsoft.com/office/powerpoint/2010/main" val="3445140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89907-3D49-1348-A0DF-5FF34A674C23}" type="datetimeFigureOut">
              <a:rPr lang="en-GR" smtClean="0"/>
              <a:t>30/1/26</a:t>
            </a:fld>
            <a:endParaRPr lang="en-GR"/>
          </a:p>
        </p:txBody>
      </p:sp>
      <p:sp>
        <p:nvSpPr>
          <p:cNvPr id="3" name="Footer Placeholder 2"/>
          <p:cNvSpPr>
            <a:spLocks noGrp="1"/>
          </p:cNvSpPr>
          <p:nvPr>
            <p:ph type="ftr" sz="quarter" idx="11"/>
          </p:nvPr>
        </p:nvSpPr>
        <p:spPr/>
        <p:txBody>
          <a:bodyPr/>
          <a:lstStyle/>
          <a:p>
            <a:endParaRPr lang="en-GR"/>
          </a:p>
        </p:txBody>
      </p:sp>
      <p:sp>
        <p:nvSpPr>
          <p:cNvPr id="4" name="Slide Number Placeholder 3"/>
          <p:cNvSpPr>
            <a:spLocks noGrp="1"/>
          </p:cNvSpPr>
          <p:nvPr>
            <p:ph type="sldNum" sz="quarter" idx="12"/>
          </p:nvPr>
        </p:nvSpPr>
        <p:spPr/>
        <p:txBody>
          <a:bodyPr/>
          <a:lstStyle/>
          <a:p>
            <a:fld id="{86B49CED-7AA0-674C-BC2D-1812A3A3E17A}" type="slidenum">
              <a:rPr lang="en-GR" smtClean="0"/>
              <a:t>‹#›</a:t>
            </a:fld>
            <a:endParaRPr lang="en-GR"/>
          </a:p>
        </p:txBody>
      </p:sp>
    </p:spTree>
    <p:extLst>
      <p:ext uri="{BB962C8B-B14F-4D97-AF65-F5344CB8AC3E}">
        <p14:creationId xmlns:p14="http://schemas.microsoft.com/office/powerpoint/2010/main" val="160699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4589907-3D49-1348-A0DF-5FF34A674C23}" type="datetimeFigureOut">
              <a:rPr lang="en-GR" smtClean="0"/>
              <a:t>30/1/26</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p:txBody>
          <a:bodyPr/>
          <a:lstStyle/>
          <a:p>
            <a:fld id="{86B49CED-7AA0-674C-BC2D-1812A3A3E17A}" type="slidenum">
              <a:rPr lang="en-GR" smtClean="0"/>
              <a:t>‹#›</a:t>
            </a:fld>
            <a:endParaRPr lang="en-GR"/>
          </a:p>
        </p:txBody>
      </p:sp>
    </p:spTree>
    <p:extLst>
      <p:ext uri="{BB962C8B-B14F-4D97-AF65-F5344CB8AC3E}">
        <p14:creationId xmlns:p14="http://schemas.microsoft.com/office/powerpoint/2010/main" val="109485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4589907-3D49-1348-A0DF-5FF34A674C23}" type="datetimeFigureOut">
              <a:rPr lang="en-GR" smtClean="0"/>
              <a:t>30/1/26</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p:txBody>
          <a:bodyPr/>
          <a:lstStyle/>
          <a:p>
            <a:fld id="{86B49CED-7AA0-674C-BC2D-1812A3A3E17A}" type="slidenum">
              <a:rPr lang="en-GR" smtClean="0"/>
              <a:t>‹#›</a:t>
            </a:fld>
            <a:endParaRPr lang="en-GR"/>
          </a:p>
        </p:txBody>
      </p:sp>
    </p:spTree>
    <p:extLst>
      <p:ext uri="{BB962C8B-B14F-4D97-AF65-F5344CB8AC3E}">
        <p14:creationId xmlns:p14="http://schemas.microsoft.com/office/powerpoint/2010/main" val="260555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89907-3D49-1348-A0DF-5FF34A674C23}" type="datetimeFigureOut">
              <a:rPr lang="en-GR" smtClean="0"/>
              <a:t>30/1/26</a:t>
            </a:fld>
            <a:endParaRPr lang="en-G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49CED-7AA0-674C-BC2D-1812A3A3E17A}" type="slidenum">
              <a:rPr lang="en-GR" smtClean="0"/>
              <a:t>‹#›</a:t>
            </a:fld>
            <a:endParaRPr lang="en-GR"/>
          </a:p>
        </p:txBody>
      </p:sp>
    </p:spTree>
    <p:extLst>
      <p:ext uri="{BB962C8B-B14F-4D97-AF65-F5344CB8AC3E}">
        <p14:creationId xmlns:p14="http://schemas.microsoft.com/office/powerpoint/2010/main" val="7772732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AF0A2-ACE4-7C09-FD24-1146A144E23D}"/>
              </a:ext>
            </a:extLst>
          </p:cNvPr>
          <p:cNvSpPr>
            <a:spLocks noGrp="1"/>
          </p:cNvSpPr>
          <p:nvPr>
            <p:ph type="ctrTitle"/>
          </p:nvPr>
        </p:nvSpPr>
        <p:spPr>
          <a:xfrm>
            <a:off x="815787" y="740897"/>
            <a:ext cx="10481103" cy="2488440"/>
          </a:xfrm>
        </p:spPr>
        <p:txBody>
          <a:bodyPr>
            <a:normAutofit/>
          </a:bodyPr>
          <a:lstStyle/>
          <a:p>
            <a:r>
              <a:rPr lang="en-GR" dirty="0">
                <a:latin typeface="Times New Roman" panose="02020603050405020304" pitchFamily="18" charset="0"/>
                <a:cs typeface="Times New Roman" panose="02020603050405020304" pitchFamily="18" charset="0"/>
              </a:rPr>
              <a:t>STEPHANOS OF ALEXANDRIA</a:t>
            </a:r>
            <a:br>
              <a:rPr lang="en-GR" dirty="0">
                <a:latin typeface="Times New Roman" panose="02020603050405020304" pitchFamily="18" charset="0"/>
                <a:cs typeface="Times New Roman" panose="02020603050405020304" pitchFamily="18" charset="0"/>
              </a:rPr>
            </a:br>
            <a:r>
              <a:rPr lang="en-GR" sz="2400" dirty="0">
                <a:latin typeface="Times New Roman" panose="02020603050405020304" pitchFamily="18" charset="0"/>
                <a:cs typeface="Times New Roman" panose="02020603050405020304" pitchFamily="18" charset="0"/>
              </a:rPr>
              <a:t>A FAMOUS BYZANTINE SCHOLAR </a:t>
            </a:r>
            <a:br>
              <a:rPr lang="en-GR" sz="2800" dirty="0">
                <a:latin typeface="Times New Roman" panose="02020603050405020304" pitchFamily="18" charset="0"/>
                <a:cs typeface="Times New Roman" panose="02020603050405020304" pitchFamily="18" charset="0"/>
              </a:rPr>
            </a:br>
            <a:r>
              <a:rPr lang="en-GR" sz="2800" dirty="0">
                <a:latin typeface="Times New Roman" panose="02020603050405020304" pitchFamily="18" charset="0"/>
                <a:cs typeface="Times New Roman" panose="02020603050405020304" pitchFamily="18" charset="0"/>
              </a:rPr>
              <a:t>(6th-7th centuries)</a:t>
            </a:r>
            <a:endParaRPr lang="en-GR"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B2C3EFD-3819-51DE-C071-D26D7ED2896E}"/>
              </a:ext>
            </a:extLst>
          </p:cNvPr>
          <p:cNvSpPr>
            <a:spLocks noGrp="1"/>
          </p:cNvSpPr>
          <p:nvPr>
            <p:ph type="subTitle" idx="1"/>
          </p:nvPr>
        </p:nvSpPr>
        <p:spPr>
          <a:xfrm>
            <a:off x="1353671" y="3890681"/>
            <a:ext cx="9305364" cy="1766047"/>
          </a:xfrm>
        </p:spPr>
        <p:txBody>
          <a:bodyPr/>
          <a:lstStyle/>
          <a:p>
            <a:r>
              <a:rPr lang="en-GR" dirty="0">
                <a:latin typeface="Times New Roman" panose="02020603050405020304" pitchFamily="18" charset="0"/>
                <a:cs typeface="Times New Roman" panose="02020603050405020304" pitchFamily="18" charset="0"/>
              </a:rPr>
              <a:t>MARIA K. PAPATHANASSIOU</a:t>
            </a:r>
          </a:p>
          <a:p>
            <a:r>
              <a:rPr lang="en-GR" sz="2000" dirty="0">
                <a:latin typeface="Times New Roman" panose="02020603050405020304" pitchFamily="18" charset="0"/>
                <a:cs typeface="Times New Roman" panose="02020603050405020304" pitchFamily="18" charset="0"/>
              </a:rPr>
              <a:t>PROF. EMERIT. DEPT OF MATHEMATICS</a:t>
            </a:r>
          </a:p>
          <a:p>
            <a:r>
              <a:rPr lang="en-GR" sz="2000" dirty="0">
                <a:latin typeface="Times New Roman" panose="02020603050405020304" pitchFamily="18" charset="0"/>
                <a:cs typeface="Times New Roman" panose="02020603050405020304" pitchFamily="18" charset="0"/>
              </a:rPr>
              <a:t>NATIONAL AND KAPODISTRIAN UNIVERSITY OF ATHENS</a:t>
            </a:r>
          </a:p>
          <a:p>
            <a:endParaRPr lang="en-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801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1F62A-72DD-D559-B825-B5CE05EE278E}"/>
              </a:ext>
            </a:extLst>
          </p:cNvPr>
          <p:cNvSpPr>
            <a:spLocks noGrp="1"/>
          </p:cNvSpPr>
          <p:nvPr>
            <p:ph type="title"/>
          </p:nvPr>
        </p:nvSpPr>
        <p:spPr>
          <a:xfrm>
            <a:off x="420029" y="0"/>
            <a:ext cx="11400264" cy="568712"/>
          </a:xfrm>
        </p:spPr>
        <p:txBody>
          <a:bodyPr>
            <a:normAutofit/>
          </a:bodyPr>
          <a:lstStyle/>
          <a:p>
            <a:r>
              <a:rPr lang="en-GR" sz="2400" dirty="0">
                <a:effectLst/>
                <a:latin typeface="+mn-lt"/>
                <a:ea typeface="Calibri" panose="020F0502020204030204" pitchFamily="34" charset="0"/>
              </a:rPr>
              <a:t>On the Great and Sacred Art of Making Gold</a:t>
            </a:r>
            <a:endParaRPr lang="en-GR" sz="2400" dirty="0"/>
          </a:p>
        </p:txBody>
      </p:sp>
      <p:sp>
        <p:nvSpPr>
          <p:cNvPr id="3" name="Content Placeholder 2">
            <a:extLst>
              <a:ext uri="{FF2B5EF4-FFF2-40B4-BE49-F238E27FC236}">
                <a16:creationId xmlns:a16="http://schemas.microsoft.com/office/drawing/2014/main" id="{3A78F1A1-FD58-6210-CD72-97D048E39552}"/>
              </a:ext>
            </a:extLst>
          </p:cNvPr>
          <p:cNvSpPr>
            <a:spLocks noGrp="1"/>
          </p:cNvSpPr>
          <p:nvPr>
            <p:ph idx="1"/>
          </p:nvPr>
        </p:nvSpPr>
        <p:spPr>
          <a:xfrm>
            <a:off x="182137" y="669073"/>
            <a:ext cx="11805424" cy="5943600"/>
          </a:xfrm>
        </p:spPr>
        <p:txBody>
          <a:bodyPr>
            <a:normAutofit fontScale="92500" lnSpcReduction="10000"/>
          </a:bodyPr>
          <a:lstStyle/>
          <a:p>
            <a:r>
              <a:rPr lang="en-GR" sz="2800" dirty="0">
                <a:latin typeface="Times New Roman" panose="02020603050405020304" pitchFamily="18" charset="0"/>
                <a:cs typeface="Times New Roman" panose="02020603050405020304" pitchFamily="18" charset="0"/>
              </a:rPr>
              <a:t>It is a series of 9 lectures </a:t>
            </a:r>
            <a:r>
              <a:rPr lang="en-GB" sz="2800" dirty="0">
                <a:latin typeface="Times New Roman" panose="02020603050405020304" pitchFamily="18" charset="0"/>
                <a:cs typeface="Times New Roman" panose="02020603050405020304" pitchFamily="18" charset="0"/>
              </a:rPr>
              <a:t>that comment on selected passages from</a:t>
            </a:r>
            <a:r>
              <a:rPr lang="en-GR" sz="2800" dirty="0">
                <a:latin typeface="Times New Roman" panose="02020603050405020304" pitchFamily="18" charset="0"/>
                <a:ea typeface="Calibri" panose="020F0502020204030204" pitchFamily="34" charset="0"/>
                <a:cs typeface="Times New Roman" panose="02020603050405020304" pitchFamily="18" charset="0"/>
              </a:rPr>
              <a:t> earlier alchemical texts.</a:t>
            </a:r>
            <a:r>
              <a:rPr lang="en-GR" sz="2800" dirty="0">
                <a:latin typeface="Times New Roman" panose="02020603050405020304" pitchFamily="18" charset="0"/>
                <a:cs typeface="Times New Roman" panose="02020603050405020304" pitchFamily="18" charset="0"/>
              </a:rPr>
              <a:t> </a:t>
            </a:r>
          </a:p>
          <a:p>
            <a:r>
              <a:rPr lang="en-GR" sz="2800" dirty="0">
                <a:latin typeface="Times New Roman" panose="02020603050405020304" pitchFamily="18" charset="0"/>
                <a:ea typeface="Calibri" panose="020F0502020204030204" pitchFamily="34" charset="0"/>
              </a:rPr>
              <a:t>Their loose structure reflects </a:t>
            </a:r>
            <a:r>
              <a:rPr lang="en-GB" sz="2800" dirty="0">
                <a:latin typeface="Times New Roman" panose="02020603050405020304" pitchFamily="18" charset="0"/>
                <a:ea typeface="Calibri" panose="020F0502020204030204" pitchFamily="34" charset="0"/>
              </a:rPr>
              <a:t>Stephanos’s effort</a:t>
            </a:r>
            <a:r>
              <a:rPr lang="en-GR" sz="2800" dirty="0">
                <a:latin typeface="Times New Roman" panose="02020603050405020304" pitchFamily="18" charset="0"/>
                <a:ea typeface="Calibri" panose="020F0502020204030204" pitchFamily="34" charset="0"/>
              </a:rPr>
              <a:t> to </a:t>
            </a:r>
            <a:r>
              <a:rPr lang="en-GR" sz="2800" dirty="0">
                <a:solidFill>
                  <a:srgbClr val="FFFF00"/>
                </a:solidFill>
                <a:latin typeface="Times New Roman" panose="02020603050405020304" pitchFamily="18" charset="0"/>
                <a:ea typeface="Calibri" panose="020F0502020204030204" pitchFamily="34" charset="0"/>
              </a:rPr>
              <a:t>synthesize ideas from a wide array of disciplines into a logical sequence and fashion them into a whole</a:t>
            </a:r>
            <a:r>
              <a:rPr lang="en-GR" sz="2800" dirty="0">
                <a:latin typeface="Times New Roman" panose="02020603050405020304" pitchFamily="18" charset="0"/>
                <a:ea typeface="Calibri" panose="020F0502020204030204" pitchFamily="34" charset="0"/>
              </a:rPr>
              <a:t>. He says, this is exactly </a:t>
            </a:r>
            <a:r>
              <a:rPr lang="en-GR" sz="2800" dirty="0">
                <a:solidFill>
                  <a:srgbClr val="FFFF00"/>
                </a:solidFill>
                <a:latin typeface="Times New Roman" panose="02020603050405020304" pitchFamily="18" charset="0"/>
                <a:ea typeface="Calibri" panose="020F0502020204030204" pitchFamily="34" charset="0"/>
              </a:rPr>
              <a:t>the philosopher’s research method</a:t>
            </a:r>
            <a:r>
              <a:rPr lang="en-GR" sz="2800" dirty="0">
                <a:latin typeface="Times New Roman" panose="02020603050405020304" pitchFamily="18" charset="0"/>
                <a:ea typeface="Calibri" panose="020F0502020204030204" pitchFamily="34" charset="0"/>
              </a:rPr>
              <a:t>.</a:t>
            </a:r>
          </a:p>
          <a:p>
            <a:r>
              <a:rPr lang="en-GR" sz="2800" dirty="0">
                <a:latin typeface="Times New Roman" panose="02020603050405020304" pitchFamily="18" charset="0"/>
                <a:cs typeface="Times New Roman" panose="02020603050405020304" pitchFamily="18" charset="0"/>
              </a:rPr>
              <a:t>The </a:t>
            </a:r>
            <a:r>
              <a:rPr lang="en-GR" sz="2800" dirty="0">
                <a:solidFill>
                  <a:srgbClr val="FFFF00"/>
                </a:solidFill>
                <a:latin typeface="Times New Roman" panose="02020603050405020304" pitchFamily="18" charset="0"/>
                <a:cs typeface="Times New Roman" panose="02020603050405020304" pitchFamily="18" charset="0"/>
              </a:rPr>
              <a:t>lack of clarity </a:t>
            </a:r>
            <a:r>
              <a:rPr lang="en-GR" sz="2800" dirty="0">
                <a:solidFill>
                  <a:srgbClr val="FFFF00"/>
                </a:solidFill>
                <a:latin typeface="Times New Roman" panose="02020603050405020304" pitchFamily="18" charset="0"/>
                <a:ea typeface="Calibri" panose="020F0502020204030204" pitchFamily="34" charset="0"/>
              </a:rPr>
              <a:t>and logical sequence </a:t>
            </a:r>
            <a:r>
              <a:rPr lang="en-GR" sz="2800" dirty="0">
                <a:latin typeface="Times New Roman" panose="02020603050405020304" pitchFamily="18" charset="0"/>
                <a:ea typeface="Calibri" panose="020F0502020204030204" pitchFamily="34" charset="0"/>
              </a:rPr>
              <a:t>in the combination of </a:t>
            </a:r>
            <a:r>
              <a:rPr lang="en-GB" sz="2800" dirty="0">
                <a:latin typeface="Times New Roman" panose="02020603050405020304" pitchFamily="18" charset="0"/>
                <a:ea typeface="Calibri" panose="020F0502020204030204" pitchFamily="34" charset="0"/>
              </a:rPr>
              <a:t>ideas that also characterizes Stephanos’ Commentary on Aristotle’s </a:t>
            </a:r>
            <a:r>
              <a:rPr lang="en-GB" sz="2800" i="1" dirty="0">
                <a:latin typeface="Times New Roman" panose="02020603050405020304" pitchFamily="18" charset="0"/>
                <a:ea typeface="Calibri" panose="020F0502020204030204" pitchFamily="34" charset="0"/>
              </a:rPr>
              <a:t>De anima III</a:t>
            </a:r>
            <a:r>
              <a:rPr lang="en-GB" sz="2800" dirty="0">
                <a:latin typeface="Times New Roman" panose="02020603050405020304" pitchFamily="18" charset="0"/>
                <a:ea typeface="Calibri" panose="020F0502020204030204" pitchFamily="34" charset="0"/>
              </a:rPr>
              <a:t>,</a:t>
            </a:r>
            <a:r>
              <a:rPr lang="en-GR" sz="2800" dirty="0">
                <a:latin typeface="Times New Roman" panose="02020603050405020304" pitchFamily="18" charset="0"/>
                <a:ea typeface="Calibri" panose="020F0502020204030204" pitchFamily="34" charset="0"/>
              </a:rPr>
              <a:t> provides an </a:t>
            </a:r>
            <a:r>
              <a:rPr lang="en-GR" sz="2800" dirty="0">
                <a:solidFill>
                  <a:srgbClr val="FFFF00"/>
                </a:solidFill>
                <a:latin typeface="Times New Roman" panose="02020603050405020304" pitchFamily="18" charset="0"/>
                <a:ea typeface="Calibri" panose="020F0502020204030204" pitchFamily="34" charset="0"/>
              </a:rPr>
              <a:t>additional argument in favor of Stephanos’ authorship of the alchemical work</a:t>
            </a:r>
            <a:r>
              <a:rPr lang="en-GR" sz="2800" dirty="0">
                <a:latin typeface="Times New Roman" panose="02020603050405020304" pitchFamily="18" charset="0"/>
                <a:ea typeface="Calibri" panose="020F0502020204030204" pitchFamily="34" charset="0"/>
              </a:rPr>
              <a:t>. </a:t>
            </a:r>
            <a:endParaRPr lang="en-GR" sz="2800" dirty="0">
              <a:latin typeface="Times New Roman" panose="02020603050405020304" pitchFamily="18" charset="0"/>
              <a:cs typeface="Times New Roman" panose="02020603050405020304" pitchFamily="18" charset="0"/>
            </a:endParaRPr>
          </a:p>
          <a:p>
            <a:r>
              <a:rPr lang="en-GR" sz="2800" dirty="0">
                <a:latin typeface="Times New Roman" panose="02020603050405020304" pitchFamily="18" charset="0"/>
                <a:ea typeface="Calibri" panose="020F0502020204030204" pitchFamily="34" charset="0"/>
                <a:cs typeface="Times New Roman" panose="02020603050405020304" pitchFamily="18" charset="0"/>
              </a:rPr>
              <a:t>Stephanos dislikes the whole chemical apparatus and polemicizes against those who pursue the art of making gold to become rich.</a:t>
            </a:r>
            <a:r>
              <a:rPr lang="en-GR" sz="2800" dirty="0">
                <a:latin typeface="Times New Roman" panose="02020603050405020304" pitchFamily="18" charset="0"/>
                <a:cs typeface="Times New Roman" panose="02020603050405020304" pitchFamily="18" charset="0"/>
              </a:rPr>
              <a:t> </a:t>
            </a:r>
          </a:p>
          <a:p>
            <a:r>
              <a:rPr lang="en-GR" sz="2800" dirty="0">
                <a:effectLst/>
                <a:latin typeface="Times New Roman" panose="02020603050405020304" pitchFamily="18" charset="0"/>
                <a:ea typeface="Calibri" panose="020F0502020204030204" pitchFamily="34" charset="0"/>
              </a:rPr>
              <a:t>Stephanos’s </a:t>
            </a:r>
            <a:r>
              <a:rPr lang="en-GR" sz="2800" dirty="0">
                <a:solidFill>
                  <a:srgbClr val="FFFF00"/>
                </a:solidFill>
                <a:effectLst/>
                <a:latin typeface="Times New Roman" panose="02020603050405020304" pitchFamily="18" charset="0"/>
                <a:ea typeface="Calibri" panose="020F0502020204030204" pitchFamily="34" charset="0"/>
              </a:rPr>
              <a:t>principles of “practical philosophy</a:t>
            </a:r>
            <a:r>
              <a:rPr lang="en-GR" sz="2800" dirty="0">
                <a:effectLst/>
                <a:latin typeface="Times New Roman" panose="02020603050405020304" pitchFamily="18" charset="0"/>
                <a:ea typeface="Calibri" panose="020F0502020204030204" pitchFamily="34" charset="0"/>
              </a:rPr>
              <a:t>” are deeply rooted in </a:t>
            </a:r>
            <a:r>
              <a:rPr lang="en-GR" sz="2800" dirty="0">
                <a:solidFill>
                  <a:srgbClr val="FFFF00"/>
                </a:solidFill>
                <a:effectLst/>
                <a:latin typeface="Times New Roman" panose="02020603050405020304" pitchFamily="18" charset="0"/>
                <a:ea typeface="Calibri" panose="020F0502020204030204" pitchFamily="34" charset="0"/>
              </a:rPr>
              <a:t>Neoplatonism</a:t>
            </a:r>
            <a:r>
              <a:rPr lang="en-GR" sz="2800" dirty="0">
                <a:effectLst/>
                <a:latin typeface="Times New Roman" panose="02020603050405020304" pitchFamily="18" charset="0"/>
                <a:ea typeface="Calibri" panose="020F0502020204030204" pitchFamily="34" charset="0"/>
              </a:rPr>
              <a:t>, especially in </a:t>
            </a:r>
            <a:r>
              <a:rPr lang="en-GR" sz="2800" dirty="0">
                <a:solidFill>
                  <a:srgbClr val="FFFF00"/>
                </a:solidFill>
                <a:effectLst/>
                <a:latin typeface="Times New Roman" panose="02020603050405020304" pitchFamily="18" charset="0"/>
                <a:ea typeface="Calibri" panose="020F0502020204030204" pitchFamily="34" charset="0"/>
              </a:rPr>
              <a:t>Damascius’ </a:t>
            </a:r>
            <a:r>
              <a:rPr lang="en-GR" sz="2800" i="1" dirty="0">
                <a:solidFill>
                  <a:srgbClr val="FFFF00"/>
                </a:solidFill>
                <a:effectLst/>
                <a:latin typeface="Times New Roman" panose="02020603050405020304" pitchFamily="18" charset="0"/>
                <a:ea typeface="Calibri" panose="020F0502020204030204" pitchFamily="34" charset="0"/>
              </a:rPr>
              <a:t>De principiis</a:t>
            </a:r>
            <a:r>
              <a:rPr lang="en-GR" sz="2800" i="1" dirty="0">
                <a:effectLst/>
                <a:latin typeface="Times New Roman" panose="02020603050405020304" pitchFamily="18" charset="0"/>
                <a:ea typeface="Calibri" panose="020F0502020204030204" pitchFamily="34" charset="0"/>
              </a:rPr>
              <a:t>.</a:t>
            </a:r>
            <a:r>
              <a:rPr lang="en-GR" sz="2800" dirty="0">
                <a:effectLst/>
                <a:latin typeface="Times New Roman" panose="02020603050405020304" pitchFamily="18" charset="0"/>
                <a:ea typeface="Calibri" panose="020F0502020204030204" pitchFamily="34" charset="0"/>
              </a:rPr>
              <a:t> These principles concern the </a:t>
            </a:r>
            <a:r>
              <a:rPr lang="en-GR" sz="2800" dirty="0">
                <a:solidFill>
                  <a:srgbClr val="FFFF00"/>
                </a:solidFill>
                <a:effectLst/>
                <a:latin typeface="Times New Roman" panose="02020603050405020304" pitchFamily="18" charset="0"/>
                <a:ea typeface="Calibri" panose="020F0502020204030204" pitchFamily="34" charset="0"/>
              </a:rPr>
              <a:t>structure and transformations of matter</a:t>
            </a:r>
            <a:r>
              <a:rPr lang="en-GR" sz="2800" dirty="0">
                <a:effectLst/>
                <a:latin typeface="Times New Roman" panose="02020603050405020304" pitchFamily="18" charset="0"/>
                <a:ea typeface="Calibri" panose="020F0502020204030204" pitchFamily="34" charset="0"/>
              </a:rPr>
              <a:t>, </a:t>
            </a:r>
            <a:r>
              <a:rPr lang="en-GR" sz="2800" dirty="0">
                <a:solidFill>
                  <a:srgbClr val="FFFF00"/>
                </a:solidFill>
                <a:effectLst/>
                <a:latin typeface="Times New Roman" panose="02020603050405020304" pitchFamily="18" charset="0"/>
                <a:ea typeface="Calibri" panose="020F0502020204030204" pitchFamily="34" charset="0"/>
              </a:rPr>
              <a:t>the One and the Many </a:t>
            </a:r>
            <a:r>
              <a:rPr lang="en-GR" sz="2800" dirty="0">
                <a:effectLst/>
                <a:latin typeface="Times New Roman" panose="02020603050405020304" pitchFamily="18" charset="0"/>
                <a:ea typeface="Calibri" panose="020F0502020204030204" pitchFamily="34" charset="0"/>
              </a:rPr>
              <a:t>in the world, and his </a:t>
            </a:r>
            <a:r>
              <a:rPr lang="en-GR" sz="2800" dirty="0">
                <a:solidFill>
                  <a:srgbClr val="FFFF00"/>
                </a:solidFill>
                <a:effectLst/>
                <a:latin typeface="Times New Roman" panose="02020603050405020304" pitchFamily="18" charset="0"/>
                <a:ea typeface="Calibri" panose="020F0502020204030204" pitchFamily="34" charset="0"/>
              </a:rPr>
              <a:t>theoretical approach to the philosophers’ riddle</a:t>
            </a:r>
            <a:r>
              <a:rPr lang="en-GR" sz="2800" dirty="0">
                <a:effectLst/>
                <a:latin typeface="Times New Roman" panose="02020603050405020304" pitchFamily="18" charset="0"/>
                <a:ea typeface="Calibri" panose="020F0502020204030204" pitchFamily="34" charset="0"/>
              </a:rPr>
              <a:t>, i.e., </a:t>
            </a:r>
            <a:r>
              <a:rPr lang="en-GR" sz="2800" dirty="0">
                <a:solidFill>
                  <a:srgbClr val="FFFF00"/>
                </a:solidFill>
                <a:effectLst/>
                <a:latin typeface="Times New Roman" panose="02020603050405020304" pitchFamily="18" charset="0"/>
                <a:ea typeface="Calibri" panose="020F0502020204030204" pitchFamily="34" charset="0"/>
              </a:rPr>
              <a:t>the secret name of the philosophers’ stone</a:t>
            </a:r>
            <a:r>
              <a:rPr lang="en-GR" sz="2800" dirty="0">
                <a:effectLst/>
                <a:latin typeface="Times New Roman" panose="02020603050405020304" pitchFamily="18" charset="0"/>
                <a:ea typeface="Calibri" panose="020F0502020204030204" pitchFamily="34" charset="0"/>
              </a:rPr>
              <a:t>.</a:t>
            </a:r>
            <a:endParaRPr lang="en-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235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373B-E560-52E3-C39A-88721FBA0577}"/>
              </a:ext>
            </a:extLst>
          </p:cNvPr>
          <p:cNvSpPr>
            <a:spLocks noGrp="1"/>
          </p:cNvSpPr>
          <p:nvPr>
            <p:ph type="title"/>
          </p:nvPr>
        </p:nvSpPr>
        <p:spPr>
          <a:xfrm>
            <a:off x="653143" y="144010"/>
            <a:ext cx="11027228" cy="411161"/>
          </a:xfrm>
        </p:spPr>
        <p:txBody>
          <a:bodyPr>
            <a:noAutofit/>
          </a:bodyPr>
          <a:lstStyle/>
          <a:p>
            <a:r>
              <a:rPr lang="en-GR" sz="2400" dirty="0">
                <a:effectLst/>
                <a:latin typeface="+mn-lt"/>
                <a:ea typeface="Calibri" panose="020F0502020204030204" pitchFamily="34" charset="0"/>
              </a:rPr>
              <a:t>On the Great and Sacred Art of Making Gold</a:t>
            </a:r>
            <a:endParaRPr lang="en-GR" sz="2400" dirty="0"/>
          </a:p>
        </p:txBody>
      </p:sp>
      <p:sp>
        <p:nvSpPr>
          <p:cNvPr id="3" name="Content Placeholder 2">
            <a:extLst>
              <a:ext uri="{FF2B5EF4-FFF2-40B4-BE49-F238E27FC236}">
                <a16:creationId xmlns:a16="http://schemas.microsoft.com/office/drawing/2014/main" id="{31C48120-471D-F893-AAE9-804376E45E7F}"/>
              </a:ext>
            </a:extLst>
          </p:cNvPr>
          <p:cNvSpPr>
            <a:spLocks noGrp="1"/>
          </p:cNvSpPr>
          <p:nvPr>
            <p:ph idx="1"/>
          </p:nvPr>
        </p:nvSpPr>
        <p:spPr>
          <a:xfrm>
            <a:off x="141513" y="555171"/>
            <a:ext cx="11908974" cy="6193971"/>
          </a:xfrm>
        </p:spPr>
        <p:txBody>
          <a:bodyPr/>
          <a:lstStyle/>
          <a:p>
            <a:r>
              <a:rPr lang="en-US" sz="2600" dirty="0">
                <a:solidFill>
                  <a:srgbClr val="FF0000"/>
                </a:solidFill>
                <a:effectLst/>
                <a:latin typeface="Times New Roman" panose="02020603050405020304" pitchFamily="18" charset="0"/>
                <a:ea typeface="Μοντέρνα"/>
                <a:cs typeface="Times New Roman" panose="02020603050405020304" pitchFamily="18" charset="0"/>
              </a:rPr>
              <a:t>Blood</a:t>
            </a:r>
            <a:r>
              <a:rPr lang="en-US" sz="2600" dirty="0">
                <a:effectLst/>
                <a:latin typeface="Times New Roman" panose="02020603050405020304" pitchFamily="18" charset="0"/>
                <a:ea typeface="Μοντέρνα"/>
                <a:cs typeface="Times New Roman" panose="02020603050405020304" pitchFamily="18" charset="0"/>
              </a:rPr>
              <a:t>, composed of </a:t>
            </a:r>
            <a:r>
              <a:rPr lang="en-US" sz="2600" dirty="0">
                <a:solidFill>
                  <a:srgbClr val="FF0000"/>
                </a:solidFill>
                <a:effectLst/>
                <a:latin typeface="Times New Roman" panose="02020603050405020304" pitchFamily="18" charset="0"/>
                <a:ea typeface="Μοντέρνα"/>
                <a:cs typeface="Times New Roman" panose="02020603050405020304" pitchFamily="18" charset="0"/>
              </a:rPr>
              <a:t>air</a:t>
            </a:r>
            <a:r>
              <a:rPr lang="en-US" sz="2600" dirty="0">
                <a:solidFill>
                  <a:srgbClr val="FFFF00"/>
                </a:solidFill>
                <a:effectLst/>
                <a:latin typeface="Times New Roman" panose="02020603050405020304" pitchFamily="18" charset="0"/>
                <a:ea typeface="Μοντέρνα"/>
                <a:cs typeface="Times New Roman" panose="02020603050405020304" pitchFamily="18" charset="0"/>
              </a:rPr>
              <a:t>,</a:t>
            </a:r>
            <a:r>
              <a:rPr lang="en-US" sz="2600" dirty="0">
                <a:effectLst/>
                <a:latin typeface="Times New Roman" panose="02020603050405020304" pitchFamily="18" charset="0"/>
                <a:ea typeface="Μοντέρνα"/>
                <a:cs typeface="Times New Roman" panose="02020603050405020304" pitchFamily="18" charset="0"/>
              </a:rPr>
              <a:t> is warm and humid and resembles </a:t>
            </a:r>
            <a:r>
              <a:rPr lang="en-US" sz="2600" dirty="0">
                <a:solidFill>
                  <a:srgbClr val="FF0000"/>
                </a:solidFill>
                <a:effectLst/>
                <a:latin typeface="Times New Roman" panose="02020603050405020304" pitchFamily="18" charset="0"/>
                <a:ea typeface="Μοντέρνα"/>
                <a:cs typeface="Times New Roman" panose="02020603050405020304" pitchFamily="18" charset="0"/>
              </a:rPr>
              <a:t>quicksilver</a:t>
            </a:r>
            <a:r>
              <a:rPr lang="en-US" sz="2600" dirty="0">
                <a:effectLst/>
                <a:latin typeface="Times New Roman" panose="02020603050405020304" pitchFamily="18" charset="0"/>
                <a:ea typeface="Μοντέρνα"/>
                <a:cs typeface="Times New Roman" panose="02020603050405020304" pitchFamily="18" charset="0"/>
              </a:rPr>
              <a:t>. </a:t>
            </a:r>
          </a:p>
          <a:p>
            <a:r>
              <a:rPr lang="en-US" sz="2600" dirty="0">
                <a:solidFill>
                  <a:srgbClr val="FFFF00"/>
                </a:solidFill>
                <a:effectLst/>
                <a:latin typeface="Times New Roman" panose="02020603050405020304" pitchFamily="18" charset="0"/>
                <a:ea typeface="Μοντέρνα"/>
                <a:cs typeface="Times New Roman" panose="02020603050405020304" pitchFamily="18" charset="0"/>
              </a:rPr>
              <a:t>Yellow bile</a:t>
            </a:r>
            <a:r>
              <a:rPr lang="en-US" sz="2600" dirty="0">
                <a:effectLst/>
                <a:latin typeface="Times New Roman" panose="02020603050405020304" pitchFamily="18" charset="0"/>
                <a:ea typeface="Μοντέρνα"/>
                <a:cs typeface="Times New Roman" panose="02020603050405020304" pitchFamily="18" charset="0"/>
              </a:rPr>
              <a:t>, composed of </a:t>
            </a:r>
            <a:r>
              <a:rPr lang="en-US" sz="2600" dirty="0">
                <a:solidFill>
                  <a:srgbClr val="FFFF00"/>
                </a:solidFill>
                <a:effectLst/>
                <a:latin typeface="Times New Roman" panose="02020603050405020304" pitchFamily="18" charset="0"/>
                <a:ea typeface="Μοντέρνα"/>
                <a:cs typeface="Times New Roman" panose="02020603050405020304" pitchFamily="18" charset="0"/>
              </a:rPr>
              <a:t>fire</a:t>
            </a:r>
            <a:r>
              <a:rPr lang="en-US" sz="2600" dirty="0">
                <a:effectLst/>
                <a:latin typeface="Times New Roman" panose="02020603050405020304" pitchFamily="18" charset="0"/>
                <a:ea typeface="Μοντέρνα"/>
                <a:cs typeface="Times New Roman" panose="02020603050405020304" pitchFamily="18" charset="0"/>
              </a:rPr>
              <a:t>, is warm and dry and resembles </a:t>
            </a:r>
            <a:r>
              <a:rPr lang="en-US" sz="2600" dirty="0">
                <a:solidFill>
                  <a:srgbClr val="FFFF00"/>
                </a:solidFill>
                <a:effectLst/>
                <a:latin typeface="Times New Roman" panose="02020603050405020304" pitchFamily="18" charset="0"/>
                <a:ea typeface="Μοντέρνα"/>
                <a:cs typeface="Times New Roman" panose="02020603050405020304" pitchFamily="18" charset="0"/>
              </a:rPr>
              <a:t>copper</a:t>
            </a:r>
            <a:r>
              <a:rPr lang="en-US" sz="2600" dirty="0">
                <a:effectLst/>
                <a:latin typeface="Times New Roman" panose="02020603050405020304" pitchFamily="18" charset="0"/>
                <a:ea typeface="Μοντέρνα"/>
                <a:cs typeface="Times New Roman" panose="02020603050405020304" pitchFamily="18" charset="0"/>
              </a:rPr>
              <a:t>. </a:t>
            </a:r>
          </a:p>
          <a:p>
            <a:r>
              <a:rPr lang="en-US" sz="2600" dirty="0">
                <a:effectLst/>
                <a:latin typeface="Times New Roman" panose="02020603050405020304" pitchFamily="18" charset="0"/>
                <a:ea typeface="Μοντέρνα"/>
                <a:cs typeface="Times New Roman" panose="02020603050405020304" pitchFamily="18" charset="0"/>
              </a:rPr>
              <a:t>Black bile, composed of earth, is dry and cold and resembles the dross of both [quicksilver and copper]. </a:t>
            </a:r>
          </a:p>
          <a:p>
            <a:r>
              <a:rPr lang="en-US" sz="2600" dirty="0">
                <a:solidFill>
                  <a:srgbClr val="00B0F0"/>
                </a:solidFill>
                <a:effectLst/>
                <a:latin typeface="Times New Roman" panose="02020603050405020304" pitchFamily="18" charset="0"/>
                <a:ea typeface="Μοντέρνα"/>
                <a:cs typeface="Times New Roman" panose="02020603050405020304" pitchFamily="18" charset="0"/>
              </a:rPr>
              <a:t>Phlegm</a:t>
            </a:r>
            <a:r>
              <a:rPr lang="en-US" sz="2600" dirty="0">
                <a:effectLst/>
                <a:latin typeface="Times New Roman" panose="02020603050405020304" pitchFamily="18" charset="0"/>
                <a:ea typeface="Μοντέρνα"/>
                <a:cs typeface="Times New Roman" panose="02020603050405020304" pitchFamily="18" charset="0"/>
              </a:rPr>
              <a:t>, composed of </a:t>
            </a:r>
            <a:r>
              <a:rPr lang="en-US" sz="2600" dirty="0">
                <a:solidFill>
                  <a:srgbClr val="00B0F0"/>
                </a:solidFill>
                <a:effectLst/>
                <a:latin typeface="Times New Roman" panose="02020603050405020304" pitchFamily="18" charset="0"/>
                <a:ea typeface="Μοντέρνα"/>
                <a:cs typeface="Times New Roman" panose="02020603050405020304" pitchFamily="18" charset="0"/>
              </a:rPr>
              <a:t>water</a:t>
            </a:r>
            <a:r>
              <a:rPr lang="en-US" sz="2600" dirty="0">
                <a:effectLst/>
                <a:latin typeface="Times New Roman" panose="02020603050405020304" pitchFamily="18" charset="0"/>
                <a:ea typeface="Μοντέρνα"/>
                <a:cs typeface="Times New Roman" panose="02020603050405020304" pitchFamily="18" charset="0"/>
              </a:rPr>
              <a:t>, is cold and humid and resembles the </a:t>
            </a:r>
            <a:r>
              <a:rPr lang="en-US" sz="2600" dirty="0">
                <a:solidFill>
                  <a:srgbClr val="00B0F0"/>
                </a:solidFill>
                <a:effectLst/>
                <a:latin typeface="Times New Roman" panose="02020603050405020304" pitchFamily="18" charset="0"/>
                <a:ea typeface="Μοντέρνα"/>
                <a:cs typeface="Times New Roman" panose="02020603050405020304" pitchFamily="18" charset="0"/>
              </a:rPr>
              <a:t>vapors of a watery solution of gold</a:t>
            </a:r>
            <a:r>
              <a:rPr lang="en-US" sz="2600" dirty="0">
                <a:effectLst/>
                <a:latin typeface="Times New Roman" panose="02020603050405020304" pitchFamily="18" charset="0"/>
                <a:ea typeface="Μοντέρνα"/>
                <a:cs typeface="Times New Roman" panose="02020603050405020304" pitchFamily="18" charset="0"/>
              </a:rPr>
              <a:t>, which are the </a:t>
            </a:r>
            <a:r>
              <a:rPr lang="en-US" sz="2600" dirty="0">
                <a:solidFill>
                  <a:srgbClr val="00B0F0"/>
                </a:solidFill>
                <a:effectLst/>
                <a:latin typeface="Times New Roman" panose="02020603050405020304" pitchFamily="18" charset="0"/>
                <a:ea typeface="Μοντέρνα"/>
                <a:cs typeface="Times New Roman" panose="02020603050405020304" pitchFamily="18" charset="0"/>
              </a:rPr>
              <a:t>souls of copper</a:t>
            </a:r>
            <a:r>
              <a:rPr lang="en-US" sz="2600" dirty="0">
                <a:effectLst/>
                <a:latin typeface="Times New Roman" panose="02020603050405020304" pitchFamily="18" charset="0"/>
                <a:ea typeface="Μοντέρνα"/>
                <a:cs typeface="Times New Roman" panose="02020603050405020304" pitchFamily="18" charset="0"/>
              </a:rPr>
              <a:t>. </a:t>
            </a:r>
            <a:endParaRPr lang="en-GR" sz="2600" dirty="0">
              <a:effectLst/>
              <a:latin typeface="GrTimes"/>
              <a:ea typeface="Μοντέρνα"/>
              <a:cs typeface="Times New Roman" panose="02020603050405020304" pitchFamily="18" charset="0"/>
            </a:endParaRPr>
          </a:p>
          <a:p>
            <a:endParaRPr lang="en-GR" dirty="0"/>
          </a:p>
        </p:txBody>
      </p:sp>
      <p:pic>
        <p:nvPicPr>
          <p:cNvPr id="9" name="Picture 8">
            <a:extLst>
              <a:ext uri="{FF2B5EF4-FFF2-40B4-BE49-F238E27FC236}">
                <a16:creationId xmlns:a16="http://schemas.microsoft.com/office/drawing/2014/main" id="{AB08DCD1-D537-0B48-E1A8-0A407AEAE131}"/>
              </a:ext>
            </a:extLst>
          </p:cNvPr>
          <p:cNvPicPr>
            <a:picLocks noChangeAspect="1"/>
          </p:cNvPicPr>
          <p:nvPr/>
        </p:nvPicPr>
        <p:blipFill>
          <a:blip r:embed="rId3"/>
          <a:stretch>
            <a:fillRect/>
          </a:stretch>
        </p:blipFill>
        <p:spPr>
          <a:xfrm>
            <a:off x="7858590" y="3298370"/>
            <a:ext cx="4191897" cy="3415620"/>
          </a:xfrm>
          <a:prstGeom prst="rect">
            <a:avLst/>
          </a:prstGeom>
        </p:spPr>
      </p:pic>
      <p:pic>
        <p:nvPicPr>
          <p:cNvPr id="10" name="Picture 9">
            <a:extLst>
              <a:ext uri="{FF2B5EF4-FFF2-40B4-BE49-F238E27FC236}">
                <a16:creationId xmlns:a16="http://schemas.microsoft.com/office/drawing/2014/main" id="{30B69774-5570-4D82-1933-DA6B93CCD6BB}"/>
              </a:ext>
            </a:extLst>
          </p:cNvPr>
          <p:cNvPicPr>
            <a:picLocks noChangeAspect="1"/>
          </p:cNvPicPr>
          <p:nvPr/>
        </p:nvPicPr>
        <p:blipFill>
          <a:blip r:embed="rId4"/>
          <a:stretch>
            <a:fillRect/>
          </a:stretch>
        </p:blipFill>
        <p:spPr>
          <a:xfrm>
            <a:off x="412297" y="3263218"/>
            <a:ext cx="3450772" cy="3450772"/>
          </a:xfrm>
          <a:prstGeom prst="rect">
            <a:avLst/>
          </a:prstGeom>
        </p:spPr>
      </p:pic>
      <p:pic>
        <p:nvPicPr>
          <p:cNvPr id="12" name="Picture 11">
            <a:extLst>
              <a:ext uri="{FF2B5EF4-FFF2-40B4-BE49-F238E27FC236}">
                <a16:creationId xmlns:a16="http://schemas.microsoft.com/office/drawing/2014/main" id="{91BB09D6-A67D-998D-62C9-AD55A3F05EF0}"/>
              </a:ext>
            </a:extLst>
          </p:cNvPr>
          <p:cNvPicPr>
            <a:picLocks noChangeAspect="1"/>
          </p:cNvPicPr>
          <p:nvPr/>
        </p:nvPicPr>
        <p:blipFill>
          <a:blip r:embed="rId5"/>
          <a:stretch>
            <a:fillRect/>
          </a:stretch>
        </p:blipFill>
        <p:spPr>
          <a:xfrm>
            <a:off x="4166509" y="3298370"/>
            <a:ext cx="3538610" cy="3450772"/>
          </a:xfrm>
          <a:prstGeom prst="rect">
            <a:avLst/>
          </a:prstGeom>
        </p:spPr>
      </p:pic>
    </p:spTree>
    <p:extLst>
      <p:ext uri="{BB962C8B-B14F-4D97-AF65-F5344CB8AC3E}">
        <p14:creationId xmlns:p14="http://schemas.microsoft.com/office/powerpoint/2010/main" val="1415897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2BDD-18C6-04D7-43EF-8221C4483404}"/>
              </a:ext>
            </a:extLst>
          </p:cNvPr>
          <p:cNvSpPr>
            <a:spLocks noGrp="1"/>
          </p:cNvSpPr>
          <p:nvPr>
            <p:ph type="title"/>
          </p:nvPr>
        </p:nvSpPr>
        <p:spPr>
          <a:xfrm>
            <a:off x="533399" y="0"/>
            <a:ext cx="11146971" cy="424543"/>
          </a:xfrm>
        </p:spPr>
        <p:txBody>
          <a:bodyPr>
            <a:normAutofit fontScale="90000"/>
          </a:bodyPr>
          <a:lstStyle/>
          <a:p>
            <a:r>
              <a:rPr lang="en-GR" sz="2400" dirty="0">
                <a:effectLst/>
                <a:latin typeface="+mn-lt"/>
                <a:ea typeface="Calibri" panose="020F0502020204030204" pitchFamily="34" charset="0"/>
              </a:rPr>
              <a:t>On the Great and Sacred Art of Making Gold</a:t>
            </a:r>
            <a:endParaRPr lang="en-GR" sz="2400" dirty="0"/>
          </a:p>
        </p:txBody>
      </p:sp>
      <p:sp>
        <p:nvSpPr>
          <p:cNvPr id="3" name="Content Placeholder 2">
            <a:extLst>
              <a:ext uri="{FF2B5EF4-FFF2-40B4-BE49-F238E27FC236}">
                <a16:creationId xmlns:a16="http://schemas.microsoft.com/office/drawing/2014/main" id="{8E58C8B4-BA8D-2ACA-43A5-F57AFF1EFF0B}"/>
              </a:ext>
            </a:extLst>
          </p:cNvPr>
          <p:cNvSpPr>
            <a:spLocks noGrp="1"/>
          </p:cNvSpPr>
          <p:nvPr>
            <p:ph idx="1"/>
          </p:nvPr>
        </p:nvSpPr>
        <p:spPr>
          <a:xfrm>
            <a:off x="185057" y="424543"/>
            <a:ext cx="11821886" cy="6139543"/>
          </a:xfrm>
        </p:spPr>
        <p:txBody>
          <a:bodyPr>
            <a:noAutofit/>
          </a:bodyPr>
          <a:lstStyle/>
          <a:p>
            <a:r>
              <a:rPr lang="en-GR" sz="2200" dirty="0">
                <a:latin typeface="Times New Roman" panose="02020603050405020304" pitchFamily="18" charset="0"/>
                <a:ea typeface="Calibri" panose="020F0502020204030204" pitchFamily="34" charset="0"/>
              </a:rPr>
              <a:t>T</a:t>
            </a:r>
            <a:r>
              <a:rPr lang="en-GR" sz="2200" dirty="0">
                <a:effectLst/>
                <a:latin typeface="Times New Roman" panose="02020603050405020304" pitchFamily="18" charset="0"/>
                <a:ea typeface="Calibri" panose="020F0502020204030204" pitchFamily="34" charset="0"/>
              </a:rPr>
              <a:t>he “mystery of the philosophers” is carried out </a:t>
            </a:r>
            <a:r>
              <a:rPr lang="en-GB" sz="2200" dirty="0">
                <a:effectLst/>
                <a:latin typeface="Times New Roman" panose="02020603050405020304" pitchFamily="18" charset="0"/>
                <a:ea typeface="Calibri" panose="020F0502020204030204" pitchFamily="34" charset="0"/>
              </a:rPr>
              <a:t>through</a:t>
            </a:r>
            <a:r>
              <a:rPr lang="en-GR" sz="2200" dirty="0">
                <a:effectLst/>
                <a:latin typeface="Times New Roman" panose="02020603050405020304" pitchFamily="18" charset="0"/>
                <a:ea typeface="Calibri" panose="020F0502020204030204" pitchFamily="34" charset="0"/>
              </a:rPr>
              <a:t> the seven planets; the philosophers call it the </a:t>
            </a:r>
            <a:r>
              <a:rPr lang="en-GR" sz="2200" i="1" dirty="0">
                <a:effectLst/>
                <a:latin typeface="Times New Roman" panose="02020603050405020304" pitchFamily="18" charset="0"/>
                <a:ea typeface="Calibri" panose="020F0502020204030204" pitchFamily="34" charset="0"/>
              </a:rPr>
              <a:t>“</a:t>
            </a:r>
            <a:r>
              <a:rPr lang="en-GR" sz="2200" i="1" dirty="0">
                <a:solidFill>
                  <a:srgbClr val="FFFF00"/>
                </a:solidFill>
                <a:effectLst/>
                <a:latin typeface="Times New Roman" panose="02020603050405020304" pitchFamily="18" charset="0"/>
                <a:ea typeface="Calibri" panose="020F0502020204030204" pitchFamily="34" charset="0"/>
              </a:rPr>
              <a:t>Egg of the </a:t>
            </a:r>
            <a:r>
              <a:rPr lang="en-GB" sz="2200" i="1" dirty="0">
                <a:solidFill>
                  <a:srgbClr val="FFFF00"/>
                </a:solidFill>
                <a:effectLst/>
                <a:latin typeface="Times New Roman" panose="02020603050405020304" pitchFamily="18" charset="0"/>
                <a:ea typeface="Calibri" panose="020F0502020204030204" pitchFamily="34" charset="0"/>
              </a:rPr>
              <a:t>philosophers,</a:t>
            </a:r>
            <a:r>
              <a:rPr lang="en-GR" sz="2200" i="1" dirty="0">
                <a:solidFill>
                  <a:srgbClr val="FFFF00"/>
                </a:solidFill>
                <a:effectLst/>
                <a:latin typeface="Times New Roman" panose="02020603050405020304" pitchFamily="18" charset="0"/>
                <a:ea typeface="Calibri" panose="020F0502020204030204" pitchFamily="34" charset="0"/>
              </a:rPr>
              <a:t> which is not laid by a bird</a:t>
            </a:r>
            <a:r>
              <a:rPr lang="en-GR" sz="2200" i="1" dirty="0">
                <a:effectLst/>
                <a:latin typeface="Times New Roman" panose="02020603050405020304" pitchFamily="18" charset="0"/>
                <a:ea typeface="Calibri" panose="020F0502020204030204" pitchFamily="34" charset="0"/>
              </a:rPr>
              <a:t>.”</a:t>
            </a:r>
            <a:r>
              <a:rPr lang="en-GR" sz="2200" dirty="0">
                <a:effectLst/>
                <a:latin typeface="Times New Roman" panose="02020603050405020304" pitchFamily="18" charset="0"/>
                <a:ea typeface="Calibri" panose="020F0502020204030204" pitchFamily="34" charset="0"/>
              </a:rPr>
              <a:t> Stephanos means the </a:t>
            </a:r>
            <a:r>
              <a:rPr lang="en-GR" sz="2200" i="1" dirty="0">
                <a:solidFill>
                  <a:srgbClr val="FFFF00"/>
                </a:solidFill>
                <a:effectLst/>
                <a:latin typeface="Times New Roman" panose="02020603050405020304" pitchFamily="18" charset="0"/>
                <a:ea typeface="Calibri" panose="020F0502020204030204" pitchFamily="34" charset="0"/>
              </a:rPr>
              <a:t>cosmogonic Egg of Greek philosophy</a:t>
            </a:r>
            <a:r>
              <a:rPr lang="en-GR" sz="2200" dirty="0">
                <a:effectLst/>
                <a:latin typeface="Times New Roman" panose="02020603050405020304" pitchFamily="18" charset="0"/>
                <a:ea typeface="Calibri" panose="020F0502020204030204" pitchFamily="34" charset="0"/>
              </a:rPr>
              <a:t>, which, </a:t>
            </a:r>
            <a:r>
              <a:rPr lang="en-GR" sz="2200" i="1" dirty="0">
                <a:effectLst/>
                <a:latin typeface="Times New Roman" panose="02020603050405020304" pitchFamily="18" charset="0"/>
                <a:ea typeface="Calibri" panose="020F0502020204030204" pitchFamily="34" charset="0"/>
              </a:rPr>
              <a:t>according to </a:t>
            </a:r>
            <a:r>
              <a:rPr lang="en-GR" sz="2200" i="1" dirty="0">
                <a:solidFill>
                  <a:srgbClr val="FFFF00"/>
                </a:solidFill>
                <a:effectLst/>
                <a:latin typeface="Times New Roman" panose="02020603050405020304" pitchFamily="18" charset="0"/>
                <a:ea typeface="Calibri" panose="020F0502020204030204" pitchFamily="34" charset="0"/>
              </a:rPr>
              <a:t>Orphic doctrine</a:t>
            </a:r>
            <a:r>
              <a:rPr lang="en-GR" sz="2200" i="1" dirty="0">
                <a:effectLst/>
                <a:latin typeface="Times New Roman" panose="02020603050405020304" pitchFamily="18" charset="0"/>
                <a:ea typeface="Calibri" panose="020F0502020204030204" pitchFamily="34" charset="0"/>
              </a:rPr>
              <a:t>, “</a:t>
            </a:r>
            <a:r>
              <a:rPr lang="en-GR" sz="2200" i="1" dirty="0">
                <a:solidFill>
                  <a:srgbClr val="FFFF00"/>
                </a:solidFill>
                <a:effectLst/>
                <a:latin typeface="Times New Roman" panose="02020603050405020304" pitchFamily="18" charset="0"/>
                <a:ea typeface="Calibri" panose="020F0502020204030204" pitchFamily="34" charset="0"/>
              </a:rPr>
              <a:t>is older not only than the bird, but also older than anything in the world.</a:t>
            </a:r>
            <a:r>
              <a:rPr lang="en-GR" sz="2200" i="1" dirty="0">
                <a:effectLst/>
                <a:latin typeface="Times New Roman" panose="02020603050405020304" pitchFamily="18" charset="0"/>
                <a:ea typeface="Calibri" panose="020F0502020204030204" pitchFamily="34" charset="0"/>
              </a:rPr>
              <a:t>”</a:t>
            </a:r>
            <a:r>
              <a:rPr lang="en-GR" sz="2200" dirty="0">
                <a:effectLst/>
                <a:latin typeface="Times New Roman" panose="02020603050405020304" pitchFamily="18" charset="0"/>
                <a:ea typeface="Calibri" panose="020F0502020204030204" pitchFamily="34" charset="0"/>
              </a:rPr>
              <a:t> </a:t>
            </a:r>
            <a:r>
              <a:rPr lang="en-GB" sz="2200" dirty="0">
                <a:effectLst/>
                <a:latin typeface="Times New Roman" panose="02020603050405020304" pitchFamily="18" charset="0"/>
                <a:ea typeface="Calibri" panose="020F0502020204030204" pitchFamily="34" charset="0"/>
              </a:rPr>
              <a:t>This</a:t>
            </a:r>
            <a:r>
              <a:rPr lang="en-GR" sz="2200" dirty="0">
                <a:effectLst/>
                <a:latin typeface="Times New Roman" panose="02020603050405020304" pitchFamily="18" charset="0"/>
                <a:ea typeface="Calibri" panose="020F0502020204030204" pitchFamily="34" charset="0"/>
              </a:rPr>
              <a:t> Egg is a dynamic image of the All, and should be identified with the </a:t>
            </a:r>
            <a:r>
              <a:rPr lang="en-GR" sz="2200" i="1" dirty="0">
                <a:solidFill>
                  <a:srgbClr val="FFFF00"/>
                </a:solidFill>
                <a:effectLst/>
                <a:latin typeface="Times New Roman" panose="02020603050405020304" pitchFamily="18" charset="0"/>
                <a:ea typeface="Calibri" panose="020F0502020204030204" pitchFamily="34" charset="0"/>
              </a:rPr>
              <a:t>Stone of the philosophers</a:t>
            </a:r>
            <a:r>
              <a:rPr lang="en-GR" sz="2200" dirty="0">
                <a:effectLst/>
                <a:latin typeface="Times New Roman" panose="02020603050405020304" pitchFamily="18" charset="0"/>
                <a:ea typeface="Calibri" panose="020F0502020204030204" pitchFamily="34" charset="0"/>
              </a:rPr>
              <a:t>.</a:t>
            </a:r>
          </a:p>
          <a:p>
            <a:endParaRPr lang="en-GR" sz="2200" dirty="0">
              <a:effectLst/>
              <a:latin typeface="Times New Roman" panose="02020603050405020304" pitchFamily="18" charset="0"/>
              <a:ea typeface="Calibri" panose="020F0502020204030204" pitchFamily="34" charset="0"/>
            </a:endParaRPr>
          </a:p>
          <a:p>
            <a:r>
              <a:rPr lang="en-GR" sz="2200" dirty="0">
                <a:effectLst/>
                <a:latin typeface="Times New Roman" panose="02020603050405020304" pitchFamily="18" charset="0"/>
                <a:ea typeface="Calibri" panose="020F0502020204030204" pitchFamily="34" charset="0"/>
              </a:rPr>
              <a:t>Earth ➢ white ➢from the feet to the knees. </a:t>
            </a:r>
          </a:p>
          <a:p>
            <a:r>
              <a:rPr lang="en-GR" sz="2200" dirty="0">
                <a:effectLst/>
                <a:latin typeface="Times New Roman" panose="02020603050405020304" pitchFamily="18" charset="0"/>
                <a:ea typeface="Calibri" panose="020F0502020204030204" pitchFamily="34" charset="0"/>
              </a:rPr>
              <a:t>Water ➢ far-shining and translucent ➢ from the knees to the navel. </a:t>
            </a:r>
          </a:p>
          <a:p>
            <a:r>
              <a:rPr lang="en-GR" sz="2200" dirty="0">
                <a:effectLst/>
                <a:latin typeface="Times New Roman" panose="02020603050405020304" pitchFamily="18" charset="0"/>
                <a:ea typeface="Calibri" panose="020F0502020204030204" pitchFamily="34" charset="0"/>
              </a:rPr>
              <a:t>Fire ➢ fiery ➢ from the navel to the heart. </a:t>
            </a:r>
          </a:p>
          <a:p>
            <a:r>
              <a:rPr lang="en-GR" sz="2200" dirty="0">
                <a:effectLst/>
                <a:latin typeface="Times New Roman" panose="02020603050405020304" pitchFamily="18" charset="0"/>
                <a:ea typeface="Calibri" panose="020F0502020204030204" pitchFamily="34" charset="0"/>
              </a:rPr>
              <a:t>Air ➢ saffron ➢ from the heart to the neck.</a:t>
            </a:r>
            <a:r>
              <a:rPr lang="en-GR" sz="2200" dirty="0">
                <a:effectLst/>
              </a:rPr>
              <a:t> </a:t>
            </a:r>
          </a:p>
          <a:p>
            <a:r>
              <a:rPr lang="en-GB" sz="2200" dirty="0">
                <a:solidFill>
                  <a:srgbClr val="FFFF00"/>
                </a:solidFill>
                <a:effectLst/>
                <a:latin typeface="Times New Roman" panose="02020603050405020304" pitchFamily="18" charset="0"/>
                <a:ea typeface="Calibri" panose="020F0502020204030204" pitchFamily="34" charset="0"/>
              </a:rPr>
              <a:t>The</a:t>
            </a:r>
            <a:r>
              <a:rPr lang="en-GR" sz="2200" dirty="0">
                <a:solidFill>
                  <a:srgbClr val="FFFF00"/>
                </a:solidFill>
                <a:effectLst/>
                <a:latin typeface="Times New Roman" panose="02020603050405020304" pitchFamily="18" charset="0"/>
                <a:ea typeface="Calibri" panose="020F0502020204030204" pitchFamily="34" charset="0"/>
              </a:rPr>
              <a:t> head regulates the changes in humors </a:t>
            </a:r>
            <a:r>
              <a:rPr lang="en-GR" sz="2200" dirty="0">
                <a:effectLst/>
                <a:latin typeface="Times New Roman" panose="02020603050405020304" pitchFamily="18" charset="0"/>
                <a:ea typeface="Calibri" panose="020F0502020204030204" pitchFamily="34" charset="0"/>
              </a:rPr>
              <a:t>in the human body exactly </a:t>
            </a:r>
            <a:r>
              <a:rPr lang="en-GR" sz="2200" dirty="0">
                <a:solidFill>
                  <a:srgbClr val="FFFF00"/>
                </a:solidFill>
                <a:effectLst/>
                <a:latin typeface="Times New Roman" panose="02020603050405020304" pitchFamily="18" charset="0"/>
                <a:ea typeface="Calibri" panose="020F0502020204030204" pitchFamily="34" charset="0"/>
              </a:rPr>
              <a:t>as the alternation of seasons </a:t>
            </a:r>
            <a:r>
              <a:rPr lang="en-GR" sz="2200" dirty="0">
                <a:effectLst/>
                <a:latin typeface="Times New Roman" panose="02020603050405020304" pitchFamily="18" charset="0"/>
                <a:ea typeface="Calibri" panose="020F0502020204030204" pitchFamily="34" charset="0"/>
              </a:rPr>
              <a:t>regulates the changes of juices in nature.</a:t>
            </a:r>
          </a:p>
          <a:p>
            <a:r>
              <a:rPr lang="en-GB" sz="2200" dirty="0">
                <a:solidFill>
                  <a:srgbClr val="FFFF00"/>
                </a:solidFill>
                <a:effectLst/>
                <a:latin typeface="Times New Roman" panose="02020603050405020304" pitchFamily="18" charset="0"/>
                <a:ea typeface="Calibri" panose="020F0502020204030204" pitchFamily="34" charset="0"/>
              </a:rPr>
              <a:t>The</a:t>
            </a:r>
            <a:r>
              <a:rPr lang="en-GR" sz="2200" dirty="0">
                <a:solidFill>
                  <a:srgbClr val="FFFF00"/>
                </a:solidFill>
                <a:effectLst/>
                <a:latin typeface="Times New Roman" panose="02020603050405020304" pitchFamily="18" charset="0"/>
                <a:ea typeface="Calibri" panose="020F0502020204030204" pitchFamily="34" charset="0"/>
              </a:rPr>
              <a:t> changes of the four primary elements </a:t>
            </a:r>
            <a:r>
              <a:rPr lang="en-GR" sz="2200" dirty="0">
                <a:effectLst/>
                <a:latin typeface="Times New Roman" panose="02020603050405020304" pitchFamily="18" charset="0"/>
                <a:ea typeface="Calibri" panose="020F0502020204030204" pitchFamily="34" charset="0"/>
              </a:rPr>
              <a:t>into one another and the occurrence of natural phenomena </a:t>
            </a:r>
            <a:r>
              <a:rPr lang="en-GR" sz="2200" dirty="0">
                <a:solidFill>
                  <a:srgbClr val="FFFF00"/>
                </a:solidFill>
                <a:effectLst/>
                <a:latin typeface="Times New Roman" panose="02020603050405020304" pitchFamily="18" charset="0"/>
                <a:ea typeface="Calibri" panose="020F0502020204030204" pitchFamily="34" charset="0"/>
              </a:rPr>
              <a:t>are similar to what takes place in a chemical apparatus</a:t>
            </a:r>
            <a:r>
              <a:rPr lang="en-GR" sz="2200" dirty="0">
                <a:effectLst/>
                <a:latin typeface="Times New Roman" panose="02020603050405020304" pitchFamily="18" charset="0"/>
                <a:ea typeface="Calibri" panose="020F0502020204030204" pitchFamily="34" charset="0"/>
              </a:rPr>
              <a:t>: the cover of the earthen pot looks like the sky that covers the earth; many changes occur in both the sky and the chemical apparatus, as putrefaction and the dross of metals change by exhalation.</a:t>
            </a:r>
            <a:endParaRPr lang="en-G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805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8DEF7-9788-A8F4-3B57-392E974686E2}"/>
              </a:ext>
            </a:extLst>
          </p:cNvPr>
          <p:cNvSpPr>
            <a:spLocks noGrp="1"/>
          </p:cNvSpPr>
          <p:nvPr>
            <p:ph type="title"/>
          </p:nvPr>
        </p:nvSpPr>
        <p:spPr>
          <a:xfrm>
            <a:off x="664028" y="111352"/>
            <a:ext cx="10863943" cy="457198"/>
          </a:xfrm>
        </p:spPr>
        <p:txBody>
          <a:bodyPr>
            <a:noAutofit/>
          </a:bodyPr>
          <a:lstStyle/>
          <a:p>
            <a:r>
              <a:rPr lang="en-GR" sz="2400" dirty="0">
                <a:effectLst/>
                <a:latin typeface="+mn-lt"/>
                <a:ea typeface="Calibri" panose="020F0502020204030204" pitchFamily="34" charset="0"/>
              </a:rPr>
              <a:t>On the Great and Sacred Art of Making Gold</a:t>
            </a:r>
            <a:endParaRPr lang="en-GR" sz="2400" dirty="0"/>
          </a:p>
        </p:txBody>
      </p:sp>
      <p:sp>
        <p:nvSpPr>
          <p:cNvPr id="3" name="Content Placeholder 2">
            <a:extLst>
              <a:ext uri="{FF2B5EF4-FFF2-40B4-BE49-F238E27FC236}">
                <a16:creationId xmlns:a16="http://schemas.microsoft.com/office/drawing/2014/main" id="{98E7C994-DDC3-CCE2-315F-00F2018DAEEE}"/>
              </a:ext>
            </a:extLst>
          </p:cNvPr>
          <p:cNvSpPr>
            <a:spLocks noGrp="1"/>
          </p:cNvSpPr>
          <p:nvPr>
            <p:ph idx="1"/>
          </p:nvPr>
        </p:nvSpPr>
        <p:spPr>
          <a:xfrm>
            <a:off x="206827" y="707573"/>
            <a:ext cx="11647715" cy="5910941"/>
          </a:xfrm>
        </p:spPr>
        <p:txBody>
          <a:bodyPr/>
          <a:lstStyle/>
          <a:p>
            <a:r>
              <a:rPr lang="en-US" sz="2800" dirty="0">
                <a:effectLst/>
                <a:latin typeface="Times New Roman" panose="02020603050405020304" pitchFamily="18" charset="0"/>
                <a:ea typeface="Μοντέρνα"/>
                <a:cs typeface="Times New Roman" panose="02020603050405020304" pitchFamily="18" charset="0"/>
              </a:rPr>
              <a:t>Fire-quicksilver is united with water through earth-dross, as blood is united with phlegm through black bile; this is </a:t>
            </a:r>
            <a:r>
              <a:rPr lang="en-US" sz="2800" dirty="0">
                <a:solidFill>
                  <a:srgbClr val="FFC000"/>
                </a:solidFill>
                <a:effectLst/>
                <a:latin typeface="Times New Roman" panose="02020603050405020304" pitchFamily="18" charset="0"/>
                <a:ea typeface="Μοντέρνα"/>
                <a:cs typeface="Times New Roman" panose="02020603050405020304" pitchFamily="18" charset="0"/>
              </a:rPr>
              <a:t>the first key </a:t>
            </a:r>
            <a:r>
              <a:rPr lang="en-US" sz="2800" dirty="0">
                <a:effectLst/>
                <a:latin typeface="Times New Roman" panose="02020603050405020304" pitchFamily="18" charset="0"/>
                <a:ea typeface="Μοντέρνα"/>
                <a:cs typeface="Times New Roman" panose="02020603050405020304" pitchFamily="18" charset="0"/>
              </a:rPr>
              <a:t>and a separation of the humid from the dry, i.e., </a:t>
            </a:r>
            <a:r>
              <a:rPr lang="en-US" sz="2800" dirty="0">
                <a:solidFill>
                  <a:srgbClr val="FFFF00"/>
                </a:solidFill>
                <a:effectLst/>
                <a:latin typeface="Times New Roman" panose="02020603050405020304" pitchFamily="18" charset="0"/>
                <a:ea typeface="Μοντέρνα"/>
                <a:cs typeface="Times New Roman" panose="02020603050405020304" pitchFamily="18" charset="0"/>
              </a:rPr>
              <a:t>a separation of the souls of copper from the bodies</a:t>
            </a:r>
            <a:r>
              <a:rPr lang="en-US" sz="2800" dirty="0">
                <a:effectLst/>
                <a:latin typeface="Times New Roman" panose="02020603050405020304" pitchFamily="18" charset="0"/>
                <a:ea typeface="Μοντέρνα"/>
                <a:cs typeface="Times New Roman" panose="02020603050405020304" pitchFamily="18" charset="0"/>
              </a:rPr>
              <a:t>, namely, </a:t>
            </a:r>
            <a:r>
              <a:rPr lang="en-US" sz="2800" dirty="0">
                <a:solidFill>
                  <a:srgbClr val="FFFF00"/>
                </a:solidFill>
                <a:effectLst/>
                <a:latin typeface="Times New Roman" panose="02020603050405020304" pitchFamily="18" charset="0"/>
                <a:ea typeface="Μοντέρνα"/>
                <a:cs typeface="Times New Roman" panose="02020603050405020304" pitchFamily="18" charset="0"/>
              </a:rPr>
              <a:t>quicksilver.</a:t>
            </a:r>
            <a:r>
              <a:rPr lang="en-US" sz="2800" dirty="0">
                <a:effectLst/>
                <a:latin typeface="Times New Roman" panose="02020603050405020304" pitchFamily="18" charset="0"/>
                <a:ea typeface="Μοντέρνα"/>
                <a:cs typeface="Times New Roman" panose="02020603050405020304" pitchFamily="18" charset="0"/>
              </a:rPr>
              <a:t> </a:t>
            </a:r>
          </a:p>
          <a:p>
            <a:r>
              <a:rPr lang="en-US" sz="2800" dirty="0">
                <a:effectLst/>
                <a:latin typeface="Times New Roman" panose="02020603050405020304" pitchFamily="18" charset="0"/>
                <a:ea typeface="Μοντέρνα"/>
                <a:cs typeface="Times New Roman" panose="02020603050405020304" pitchFamily="18" charset="0"/>
              </a:rPr>
              <a:t>Earth-dross is united with air-gold through fire-quicksilver, just as black bile is united with yellow bile through blood; this is </a:t>
            </a:r>
            <a:r>
              <a:rPr lang="en-US" sz="2800" dirty="0">
                <a:solidFill>
                  <a:srgbClr val="FFC000"/>
                </a:solidFill>
                <a:effectLst/>
                <a:latin typeface="Times New Roman" panose="02020603050405020304" pitchFamily="18" charset="0"/>
                <a:ea typeface="Μοντέρνα"/>
                <a:cs typeface="Times New Roman" panose="02020603050405020304" pitchFamily="18" charset="0"/>
              </a:rPr>
              <a:t>the second key, </a:t>
            </a:r>
            <a:r>
              <a:rPr lang="en-US" sz="2800" dirty="0">
                <a:solidFill>
                  <a:srgbClr val="FFFF00"/>
                </a:solidFill>
                <a:effectLst/>
                <a:latin typeface="Times New Roman" panose="02020603050405020304" pitchFamily="18" charset="0"/>
                <a:ea typeface="Μοντέρνα"/>
                <a:cs typeface="Times New Roman" panose="02020603050405020304" pitchFamily="18" charset="0"/>
              </a:rPr>
              <a:t>the making of a mound of putrefied [substance], so that the dross is united with fire-quicksilver through sulfureous [divine] water</a:t>
            </a:r>
            <a:r>
              <a:rPr lang="en-US" sz="2800" dirty="0">
                <a:effectLst/>
                <a:latin typeface="Times New Roman" panose="02020603050405020304" pitchFamily="18" charset="0"/>
                <a:ea typeface="Μοντέρνα"/>
                <a:cs typeface="Times New Roman" panose="02020603050405020304" pitchFamily="18" charset="0"/>
              </a:rPr>
              <a:t>. </a:t>
            </a:r>
          </a:p>
          <a:p>
            <a:r>
              <a:rPr lang="en-US" sz="2800" dirty="0">
                <a:effectLst/>
                <a:latin typeface="Times New Roman" panose="02020603050405020304" pitchFamily="18" charset="0"/>
                <a:ea typeface="Μοντέρνα"/>
                <a:cs typeface="Times New Roman" panose="02020603050405020304" pitchFamily="18" charset="0"/>
              </a:rPr>
              <a:t>Air-gold is united with earth-dross by water, just as yellow bile is united with black bile through phlegm. This is </a:t>
            </a:r>
            <a:r>
              <a:rPr lang="en-US" sz="2800" dirty="0">
                <a:solidFill>
                  <a:srgbClr val="FFC000"/>
                </a:solidFill>
                <a:effectLst/>
                <a:latin typeface="Times New Roman" panose="02020603050405020304" pitchFamily="18" charset="0"/>
                <a:ea typeface="Μοντέρνα"/>
                <a:cs typeface="Times New Roman" panose="02020603050405020304" pitchFamily="18" charset="0"/>
              </a:rPr>
              <a:t>the third key, </a:t>
            </a:r>
            <a:r>
              <a:rPr lang="en-US" sz="2800" dirty="0">
                <a:effectLst/>
                <a:latin typeface="Times New Roman" panose="02020603050405020304" pitchFamily="18" charset="0"/>
                <a:ea typeface="Μοντέρνα"/>
                <a:cs typeface="Times New Roman" panose="02020603050405020304" pitchFamily="18" charset="0"/>
              </a:rPr>
              <a:t>a union of air with earth, </a:t>
            </a:r>
            <a:r>
              <a:rPr lang="en-US" sz="2800" dirty="0">
                <a:solidFill>
                  <a:srgbClr val="FFFF00"/>
                </a:solidFill>
                <a:effectLst/>
                <a:latin typeface="Times New Roman" panose="02020603050405020304" pitchFamily="18" charset="0"/>
                <a:ea typeface="Μοντέρνα"/>
                <a:cs typeface="Times New Roman" panose="02020603050405020304" pitchFamily="18" charset="0"/>
              </a:rPr>
              <a:t>a resolution by putrefaction and boiling</a:t>
            </a:r>
            <a:r>
              <a:rPr lang="en-US" sz="2800" dirty="0">
                <a:effectLst/>
                <a:latin typeface="Times New Roman" panose="02020603050405020304" pitchFamily="18" charset="0"/>
                <a:ea typeface="Μοντέρνα"/>
                <a:cs typeface="Times New Roman" panose="02020603050405020304" pitchFamily="18" charset="0"/>
              </a:rPr>
              <a:t>, i.e., </a:t>
            </a:r>
            <a:r>
              <a:rPr lang="en-US" sz="2800" dirty="0">
                <a:solidFill>
                  <a:srgbClr val="FFFF00"/>
                </a:solidFill>
                <a:effectLst/>
                <a:latin typeface="Times New Roman" panose="02020603050405020304" pitchFamily="18" charset="0"/>
                <a:ea typeface="Μοντέρνα"/>
                <a:cs typeface="Times New Roman" panose="02020603050405020304" pitchFamily="18" charset="0"/>
              </a:rPr>
              <a:t>by the seven conversions</a:t>
            </a:r>
            <a:r>
              <a:rPr lang="en-US" sz="2800" dirty="0">
                <a:effectLst/>
                <a:latin typeface="Times New Roman" panose="02020603050405020304" pitchFamily="18" charset="0"/>
                <a:ea typeface="Μοντέρνα"/>
                <a:cs typeface="Times New Roman" panose="02020603050405020304" pitchFamily="18" charset="0"/>
              </a:rPr>
              <a:t>, so that it becomes water and </a:t>
            </a:r>
            <a:r>
              <a:rPr lang="en-US" sz="2800" dirty="0">
                <a:solidFill>
                  <a:srgbClr val="FFFF00"/>
                </a:solidFill>
                <a:effectLst/>
                <a:latin typeface="Times New Roman" panose="02020603050405020304" pitchFamily="18" charset="0"/>
                <a:ea typeface="Μοντέρνα"/>
                <a:cs typeface="Times New Roman" panose="02020603050405020304" pitchFamily="18" charset="0"/>
              </a:rPr>
              <a:t>all is united in cinnabar</a:t>
            </a:r>
            <a:r>
              <a:rPr lang="en-US" sz="2800" dirty="0">
                <a:effectLst/>
                <a:latin typeface="Times New Roman" panose="02020603050405020304" pitchFamily="18" charset="0"/>
                <a:ea typeface="Μοντέρνα"/>
                <a:cs typeface="Times New Roman" panose="02020603050405020304" pitchFamily="18" charset="0"/>
              </a:rPr>
              <a:t>. </a:t>
            </a:r>
            <a:endParaRPr lang="en-GR" sz="2800" dirty="0">
              <a:effectLst/>
              <a:latin typeface="GrTimes"/>
              <a:ea typeface="Μοντέρνα"/>
              <a:cs typeface="Times New Roman" panose="02020603050405020304" pitchFamily="18" charset="0"/>
            </a:endParaRPr>
          </a:p>
          <a:p>
            <a:endParaRPr lang="en-GR" sz="2400" dirty="0">
              <a:effectLst/>
              <a:latin typeface="GrTimes"/>
              <a:ea typeface="Μοντέρνα"/>
              <a:cs typeface="Times New Roman" panose="02020603050405020304" pitchFamily="18" charset="0"/>
            </a:endParaRPr>
          </a:p>
          <a:p>
            <a:endParaRPr lang="en-GR" dirty="0"/>
          </a:p>
        </p:txBody>
      </p:sp>
    </p:spTree>
    <p:extLst>
      <p:ext uri="{BB962C8B-B14F-4D97-AF65-F5344CB8AC3E}">
        <p14:creationId xmlns:p14="http://schemas.microsoft.com/office/powerpoint/2010/main" val="1141883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DC0-65CE-B5FE-2CBD-8C44C2DA1037}"/>
              </a:ext>
            </a:extLst>
          </p:cNvPr>
          <p:cNvSpPr>
            <a:spLocks noGrp="1"/>
          </p:cNvSpPr>
          <p:nvPr>
            <p:ph type="title"/>
          </p:nvPr>
        </p:nvSpPr>
        <p:spPr>
          <a:xfrm>
            <a:off x="609600" y="0"/>
            <a:ext cx="10853057" cy="566057"/>
          </a:xfrm>
        </p:spPr>
        <p:txBody>
          <a:bodyPr>
            <a:normAutofit/>
          </a:bodyPr>
          <a:lstStyle/>
          <a:p>
            <a:r>
              <a:rPr lang="en-GR" sz="2400" dirty="0">
                <a:effectLst/>
                <a:latin typeface="+mn-lt"/>
                <a:ea typeface="Calibri" panose="020F0502020204030204" pitchFamily="34" charset="0"/>
              </a:rPr>
              <a:t>On the Great and Sacred Art of Making Gold</a:t>
            </a:r>
            <a:endParaRPr lang="en-GR" sz="2400" dirty="0"/>
          </a:p>
        </p:txBody>
      </p:sp>
      <p:sp>
        <p:nvSpPr>
          <p:cNvPr id="3" name="Content Placeholder 2">
            <a:extLst>
              <a:ext uri="{FF2B5EF4-FFF2-40B4-BE49-F238E27FC236}">
                <a16:creationId xmlns:a16="http://schemas.microsoft.com/office/drawing/2014/main" id="{314DB8B7-B150-6335-E7AD-C63BE3488F45}"/>
              </a:ext>
            </a:extLst>
          </p:cNvPr>
          <p:cNvSpPr>
            <a:spLocks noGrp="1"/>
          </p:cNvSpPr>
          <p:nvPr>
            <p:ph idx="1"/>
          </p:nvPr>
        </p:nvSpPr>
        <p:spPr>
          <a:xfrm>
            <a:off x="206830" y="653143"/>
            <a:ext cx="8000999" cy="5943600"/>
          </a:xfrm>
        </p:spPr>
        <p:txBody>
          <a:bodyPr>
            <a:normAutofit lnSpcReduction="10000"/>
          </a:bodyPr>
          <a:lstStyle/>
          <a:p>
            <a:r>
              <a:rPr lang="en-US" sz="2400" dirty="0">
                <a:effectLst/>
                <a:latin typeface="Times New Roman" panose="02020603050405020304" pitchFamily="18" charset="0"/>
                <a:ea typeface="Μοντέρνα"/>
                <a:cs typeface="Times New Roman" panose="02020603050405020304" pitchFamily="18" charset="0"/>
              </a:rPr>
              <a:t>Stephanos draws between the 4 primary elements and the 4 fixed points of the Sun’s annual path in the Zodiac: the vernal and autumnal equinoxes, and the winter and summer solstices. </a:t>
            </a:r>
          </a:p>
          <a:p>
            <a:r>
              <a:rPr lang="en-US" sz="2400" dirty="0">
                <a:effectLst/>
                <a:latin typeface="Times New Roman" panose="02020603050405020304" pitchFamily="18" charset="0"/>
                <a:ea typeface="Μοντέρνα"/>
                <a:cs typeface="Times New Roman" panose="02020603050405020304" pitchFamily="18" charset="0"/>
              </a:rPr>
              <a:t>He names the 12 zodiacal signs “towers” and thus describes the sacred art of making gold as having 12 towers and 12 signs, divided into 4 groups (seasons) of 3 towers (signs) each: </a:t>
            </a:r>
          </a:p>
          <a:p>
            <a:r>
              <a:rPr lang="en-US" sz="2400" dirty="0">
                <a:latin typeface="Times New Roman" panose="02020603050405020304" pitchFamily="18" charset="0"/>
                <a:ea typeface="Μοντέρνα"/>
                <a:cs typeface="Times New Roman" panose="02020603050405020304" pitchFamily="18" charset="0"/>
              </a:rPr>
              <a:t>T</a:t>
            </a:r>
            <a:r>
              <a:rPr lang="en-US" sz="2400" dirty="0">
                <a:effectLst/>
                <a:latin typeface="Times New Roman" panose="02020603050405020304" pitchFamily="18" charset="0"/>
                <a:ea typeface="Μοντέρνα"/>
                <a:cs typeface="Times New Roman" panose="02020603050405020304" pitchFamily="18" charset="0"/>
              </a:rPr>
              <a:t>he </a:t>
            </a:r>
            <a:r>
              <a:rPr lang="en-US" sz="2400" dirty="0">
                <a:solidFill>
                  <a:srgbClr val="FF0000"/>
                </a:solidFill>
                <a:effectLst/>
                <a:latin typeface="Times New Roman" panose="02020603050405020304" pitchFamily="18" charset="0"/>
                <a:ea typeface="Μοντέρνα"/>
                <a:cs typeface="Times New Roman" panose="02020603050405020304" pitchFamily="18" charset="0"/>
              </a:rPr>
              <a:t>vernal equinox</a:t>
            </a:r>
            <a:r>
              <a:rPr lang="en-US" sz="2400" dirty="0">
                <a:effectLst/>
                <a:latin typeface="Times New Roman" panose="02020603050405020304" pitchFamily="18" charset="0"/>
                <a:ea typeface="Μοντέρνα"/>
                <a:cs typeface="Times New Roman" panose="02020603050405020304" pitchFamily="18" charset="0"/>
              </a:rPr>
              <a:t> and the signs-towers Aries, Taurus, and Gemini correspond to </a:t>
            </a:r>
            <a:r>
              <a:rPr lang="en-US" sz="2400" dirty="0">
                <a:solidFill>
                  <a:srgbClr val="FF0000"/>
                </a:solidFill>
                <a:effectLst/>
                <a:latin typeface="Times New Roman" panose="02020603050405020304" pitchFamily="18" charset="0"/>
                <a:ea typeface="Μοντέρνα"/>
                <a:cs typeface="Times New Roman" panose="02020603050405020304" pitchFamily="18" charset="0"/>
              </a:rPr>
              <a:t>air</a:t>
            </a:r>
            <a:r>
              <a:rPr lang="en-US" sz="2400" dirty="0">
                <a:effectLst/>
                <a:latin typeface="Times New Roman" panose="02020603050405020304" pitchFamily="18" charset="0"/>
                <a:ea typeface="Μοντέρνα"/>
                <a:cs typeface="Times New Roman" panose="02020603050405020304" pitchFamily="18" charset="0"/>
              </a:rPr>
              <a:t>. </a:t>
            </a:r>
          </a:p>
          <a:p>
            <a:r>
              <a:rPr lang="en-US" sz="2400" dirty="0">
                <a:latin typeface="Times New Roman" panose="02020603050405020304" pitchFamily="18" charset="0"/>
                <a:ea typeface="Μοντέρνα"/>
                <a:cs typeface="Times New Roman" panose="02020603050405020304" pitchFamily="18" charset="0"/>
              </a:rPr>
              <a:t>T</a:t>
            </a:r>
            <a:r>
              <a:rPr lang="en-US" sz="2400" dirty="0">
                <a:effectLst/>
                <a:latin typeface="Times New Roman" panose="02020603050405020304" pitchFamily="18" charset="0"/>
                <a:ea typeface="Μοντέρνα"/>
                <a:cs typeface="Times New Roman" panose="02020603050405020304" pitchFamily="18" charset="0"/>
              </a:rPr>
              <a:t>he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summer solstice</a:t>
            </a:r>
            <a:r>
              <a:rPr lang="en-US" sz="2400" dirty="0">
                <a:effectLst/>
                <a:latin typeface="Times New Roman" panose="02020603050405020304" pitchFamily="18" charset="0"/>
                <a:ea typeface="Μοντέρνα"/>
                <a:cs typeface="Times New Roman" panose="02020603050405020304" pitchFamily="18" charset="0"/>
              </a:rPr>
              <a:t> and the signs Cancer, Leo, and Virgo correspond to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fire</a:t>
            </a:r>
            <a:r>
              <a:rPr lang="en-US" sz="2400" dirty="0">
                <a:effectLst/>
                <a:latin typeface="Times New Roman" panose="02020603050405020304" pitchFamily="18" charset="0"/>
                <a:ea typeface="Μοντέρνα"/>
                <a:cs typeface="Times New Roman" panose="02020603050405020304" pitchFamily="18" charset="0"/>
              </a:rPr>
              <a:t>. </a:t>
            </a:r>
          </a:p>
          <a:p>
            <a:r>
              <a:rPr lang="en-US" sz="2400" dirty="0">
                <a:latin typeface="Times New Roman" panose="02020603050405020304" pitchFamily="18" charset="0"/>
                <a:ea typeface="Μοντέρνα"/>
                <a:cs typeface="Times New Roman" panose="02020603050405020304" pitchFamily="18" charset="0"/>
              </a:rPr>
              <a:t>T</a:t>
            </a:r>
            <a:r>
              <a:rPr lang="en-US" sz="2400" dirty="0">
                <a:effectLst/>
                <a:latin typeface="Times New Roman" panose="02020603050405020304" pitchFamily="18" charset="0"/>
                <a:ea typeface="Μοντέρνα"/>
                <a:cs typeface="Times New Roman" panose="02020603050405020304" pitchFamily="18" charset="0"/>
              </a:rPr>
              <a:t>he </a:t>
            </a:r>
            <a:r>
              <a:rPr lang="en-US" sz="2400" dirty="0">
                <a:solidFill>
                  <a:srgbClr val="00B0F0"/>
                </a:solidFill>
                <a:effectLst/>
                <a:latin typeface="Times New Roman" panose="02020603050405020304" pitchFamily="18" charset="0"/>
                <a:ea typeface="Μοντέρνα"/>
                <a:cs typeface="Times New Roman" panose="02020603050405020304" pitchFamily="18" charset="0"/>
              </a:rPr>
              <a:t>fall equinox </a:t>
            </a:r>
            <a:r>
              <a:rPr lang="en-US" sz="2400" dirty="0">
                <a:effectLst/>
                <a:latin typeface="Times New Roman" panose="02020603050405020304" pitchFamily="18" charset="0"/>
                <a:ea typeface="Μοντέρνα"/>
                <a:cs typeface="Times New Roman" panose="02020603050405020304" pitchFamily="18" charset="0"/>
              </a:rPr>
              <a:t>and the signs Libra, Scorpio, and Sagittarius correspond to </a:t>
            </a:r>
            <a:r>
              <a:rPr lang="en-US" sz="2400" dirty="0">
                <a:solidFill>
                  <a:srgbClr val="00B0F0"/>
                </a:solidFill>
                <a:effectLst/>
                <a:latin typeface="Times New Roman" panose="02020603050405020304" pitchFamily="18" charset="0"/>
                <a:ea typeface="Μοντέρνα"/>
                <a:cs typeface="Times New Roman" panose="02020603050405020304" pitchFamily="18" charset="0"/>
              </a:rPr>
              <a:t>water</a:t>
            </a:r>
            <a:r>
              <a:rPr lang="en-US" sz="2400" dirty="0">
                <a:effectLst/>
                <a:latin typeface="Times New Roman" panose="02020603050405020304" pitchFamily="18" charset="0"/>
                <a:ea typeface="Μοντέρνα"/>
                <a:cs typeface="Times New Roman" panose="02020603050405020304" pitchFamily="18" charset="0"/>
              </a:rPr>
              <a:t>. </a:t>
            </a:r>
          </a:p>
          <a:p>
            <a:r>
              <a:rPr lang="en-US" sz="2400" dirty="0">
                <a:latin typeface="Times New Roman" panose="02020603050405020304" pitchFamily="18" charset="0"/>
                <a:ea typeface="Μοντέρνα"/>
                <a:cs typeface="Times New Roman" panose="02020603050405020304" pitchFamily="18" charset="0"/>
              </a:rPr>
              <a:t>T</a:t>
            </a:r>
            <a:r>
              <a:rPr lang="en-US" sz="2400" dirty="0">
                <a:effectLst/>
                <a:latin typeface="Times New Roman" panose="02020603050405020304" pitchFamily="18" charset="0"/>
                <a:ea typeface="Μοντέρνα"/>
                <a:cs typeface="Times New Roman" panose="02020603050405020304" pitchFamily="18" charset="0"/>
              </a:rPr>
              <a:t>he winter solstice and the signs Capricorn, Aquarius, and Pisces correspond to earth.</a:t>
            </a:r>
            <a:endParaRPr lang="en-GR" sz="2400" dirty="0">
              <a:effectLst/>
              <a:latin typeface="GrTimes"/>
              <a:ea typeface="Μοντέρνα"/>
              <a:cs typeface="Times New Roman" panose="02020603050405020304" pitchFamily="18" charset="0"/>
            </a:endParaRPr>
          </a:p>
          <a:p>
            <a:endParaRPr lang="en-GR" dirty="0"/>
          </a:p>
        </p:txBody>
      </p:sp>
      <p:pic>
        <p:nvPicPr>
          <p:cNvPr id="5" name="Picture 4">
            <a:extLst>
              <a:ext uri="{FF2B5EF4-FFF2-40B4-BE49-F238E27FC236}">
                <a16:creationId xmlns:a16="http://schemas.microsoft.com/office/drawing/2014/main" id="{579AE19A-B291-F5E3-E509-FAAEF7BC2757}"/>
              </a:ext>
            </a:extLst>
          </p:cNvPr>
          <p:cNvPicPr>
            <a:picLocks noChangeAspect="1"/>
          </p:cNvPicPr>
          <p:nvPr/>
        </p:nvPicPr>
        <p:blipFill>
          <a:blip r:embed="rId2"/>
          <a:stretch>
            <a:fillRect/>
          </a:stretch>
        </p:blipFill>
        <p:spPr>
          <a:xfrm>
            <a:off x="8033659" y="1289957"/>
            <a:ext cx="4051220" cy="4278086"/>
          </a:xfrm>
          <a:prstGeom prst="rect">
            <a:avLst/>
          </a:prstGeom>
        </p:spPr>
      </p:pic>
    </p:spTree>
    <p:extLst>
      <p:ext uri="{BB962C8B-B14F-4D97-AF65-F5344CB8AC3E}">
        <p14:creationId xmlns:p14="http://schemas.microsoft.com/office/powerpoint/2010/main" val="361995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2789F-4D99-0FE5-9245-08B26CD9639D}"/>
              </a:ext>
            </a:extLst>
          </p:cNvPr>
          <p:cNvSpPr>
            <a:spLocks noGrp="1"/>
          </p:cNvSpPr>
          <p:nvPr>
            <p:ph type="title"/>
          </p:nvPr>
        </p:nvSpPr>
        <p:spPr>
          <a:xfrm>
            <a:off x="564292" y="274638"/>
            <a:ext cx="10890422" cy="590335"/>
          </a:xfrm>
        </p:spPr>
        <p:txBody>
          <a:bodyPr>
            <a:normAutofit/>
          </a:bodyPr>
          <a:lstStyle/>
          <a:p>
            <a:r>
              <a:rPr lang="en-GR" sz="2400" dirty="0"/>
              <a:t>An astronomical phenomenon recorded (1)</a:t>
            </a:r>
          </a:p>
        </p:txBody>
      </p:sp>
      <p:sp>
        <p:nvSpPr>
          <p:cNvPr id="3" name="Content Placeholder 2">
            <a:extLst>
              <a:ext uri="{FF2B5EF4-FFF2-40B4-BE49-F238E27FC236}">
                <a16:creationId xmlns:a16="http://schemas.microsoft.com/office/drawing/2014/main" id="{F8BC01EF-FEBF-FB36-608E-83F2D4C7775E}"/>
              </a:ext>
            </a:extLst>
          </p:cNvPr>
          <p:cNvSpPr>
            <a:spLocks noGrp="1"/>
          </p:cNvSpPr>
          <p:nvPr>
            <p:ph idx="1"/>
          </p:nvPr>
        </p:nvSpPr>
        <p:spPr>
          <a:xfrm>
            <a:off x="333632" y="1025611"/>
            <a:ext cx="11578282" cy="5647038"/>
          </a:xfrm>
        </p:spPr>
        <p:txBody>
          <a:bodyPr/>
          <a:lstStyle/>
          <a:p>
            <a:r>
              <a:rPr lang="en-US" dirty="0">
                <a:effectLst/>
                <a:latin typeface="Times New Roman" panose="02020603050405020304" pitchFamily="18" charset="0"/>
                <a:ea typeface="Μοντέρνα"/>
                <a:cs typeface="Times New Roman" panose="02020603050405020304" pitchFamily="18" charset="0"/>
              </a:rPr>
              <a:t>Again the [planet] of </a:t>
            </a:r>
            <a:r>
              <a:rPr lang="en-US" dirty="0">
                <a:solidFill>
                  <a:srgbClr val="FFFF00"/>
                </a:solidFill>
                <a:effectLst/>
                <a:latin typeface="Times New Roman" panose="02020603050405020304" pitchFamily="18" charset="0"/>
                <a:ea typeface="Μοντέρνα"/>
                <a:cs typeface="Times New Roman" panose="02020603050405020304" pitchFamily="18" charset="0"/>
              </a:rPr>
              <a:t>Venus</a:t>
            </a:r>
            <a:r>
              <a:rPr lang="en-US" dirty="0">
                <a:effectLst/>
                <a:latin typeface="Times New Roman" panose="02020603050405020304" pitchFamily="18" charset="0"/>
                <a:ea typeface="Μοντέρνα"/>
                <a:cs typeface="Times New Roman" panose="02020603050405020304" pitchFamily="18" charset="0"/>
              </a:rPr>
              <a:t> attains the </a:t>
            </a:r>
            <a:r>
              <a:rPr lang="en-US" dirty="0">
                <a:solidFill>
                  <a:srgbClr val="FFFF00"/>
                </a:solidFill>
                <a:effectLst/>
                <a:latin typeface="Times New Roman" panose="02020603050405020304" pitchFamily="18" charset="0"/>
                <a:ea typeface="Μοντέρνα"/>
                <a:cs typeface="Times New Roman" panose="02020603050405020304" pitchFamily="18" charset="0"/>
              </a:rPr>
              <a:t>Persian dawn </a:t>
            </a:r>
            <a:r>
              <a:rPr lang="en-US" dirty="0">
                <a:effectLst/>
                <a:latin typeface="Times New Roman" panose="02020603050405020304" pitchFamily="18" charset="0"/>
                <a:ea typeface="Μοντέρνα"/>
                <a:cs typeface="Times New Roman" panose="02020603050405020304" pitchFamily="18" charset="0"/>
              </a:rPr>
              <a:t>and </a:t>
            </a:r>
            <a:r>
              <a:rPr lang="en-US" dirty="0">
                <a:solidFill>
                  <a:srgbClr val="FFFF00"/>
                </a:solidFill>
                <a:effectLst/>
                <a:latin typeface="Times New Roman" panose="02020603050405020304" pitchFamily="18" charset="0"/>
                <a:ea typeface="Μοντέρνα"/>
                <a:cs typeface="Times New Roman" panose="02020603050405020304" pitchFamily="18" charset="0"/>
              </a:rPr>
              <a:t>precedes the rays of the Sun</a:t>
            </a:r>
            <a:r>
              <a:rPr lang="en-US" dirty="0">
                <a:effectLst/>
                <a:latin typeface="Times New Roman" panose="02020603050405020304" pitchFamily="18" charset="0"/>
                <a:ea typeface="Μοντέρνα"/>
                <a:cs typeface="Times New Roman" panose="02020603050405020304" pitchFamily="18" charset="0"/>
              </a:rPr>
              <a:t>; </a:t>
            </a:r>
          </a:p>
          <a:p>
            <a:r>
              <a:rPr lang="en-US" dirty="0">
                <a:effectLst/>
                <a:latin typeface="Times New Roman" panose="02020603050405020304" pitchFamily="18" charset="0"/>
                <a:ea typeface="Μοντέρνα"/>
                <a:cs typeface="Times New Roman" panose="02020603050405020304" pitchFamily="18" charset="0"/>
              </a:rPr>
              <a:t>again the [planet] of </a:t>
            </a:r>
            <a:r>
              <a:rPr lang="en-US" dirty="0">
                <a:solidFill>
                  <a:srgbClr val="FFFF00"/>
                </a:solidFill>
                <a:effectLst/>
                <a:latin typeface="Times New Roman" panose="02020603050405020304" pitchFamily="18" charset="0"/>
                <a:ea typeface="Μοντέρνα"/>
                <a:cs typeface="Times New Roman" panose="02020603050405020304" pitchFamily="18" charset="0"/>
              </a:rPr>
              <a:t>Mercury</a:t>
            </a:r>
            <a:r>
              <a:rPr lang="en-US" dirty="0">
                <a:effectLst/>
                <a:latin typeface="Times New Roman" panose="02020603050405020304" pitchFamily="18" charset="0"/>
                <a:ea typeface="Μοντέρνα"/>
                <a:cs typeface="Times New Roman" panose="02020603050405020304" pitchFamily="18" charset="0"/>
              </a:rPr>
              <a:t>,  </a:t>
            </a:r>
            <a:r>
              <a:rPr lang="en-US" dirty="0">
                <a:solidFill>
                  <a:srgbClr val="FFFF00"/>
                </a:solidFill>
                <a:effectLst/>
                <a:latin typeface="Times New Roman" panose="02020603050405020304" pitchFamily="18" charset="0"/>
                <a:ea typeface="Μοντέρνα"/>
                <a:cs typeface="Times New Roman" panose="02020603050405020304" pitchFamily="18" charset="0"/>
              </a:rPr>
              <a:t>under</a:t>
            </a:r>
            <a:r>
              <a:rPr lang="en-US" dirty="0">
                <a:effectLst/>
                <a:latin typeface="Times New Roman" panose="02020603050405020304" pitchFamily="18" charset="0"/>
                <a:ea typeface="Μοντέρνα"/>
                <a:cs typeface="Times New Roman" panose="02020603050405020304" pitchFamily="18" charset="0"/>
              </a:rPr>
              <a:t> </a:t>
            </a:r>
            <a:r>
              <a:rPr lang="en-US" dirty="0">
                <a:solidFill>
                  <a:srgbClr val="FFFF00"/>
                </a:solidFill>
                <a:effectLst/>
                <a:latin typeface="Times New Roman" panose="02020603050405020304" pitchFamily="18" charset="0"/>
                <a:ea typeface="Μοντέρνα"/>
                <a:cs typeface="Times New Roman" panose="02020603050405020304" pitchFamily="18" charset="0"/>
              </a:rPr>
              <a:t>the rays of the Sun</a:t>
            </a:r>
            <a:r>
              <a:rPr lang="en-US" dirty="0">
                <a:effectLst/>
                <a:latin typeface="Times New Roman" panose="02020603050405020304" pitchFamily="18" charset="0"/>
                <a:ea typeface="Μοντέρνα"/>
                <a:cs typeface="Times New Roman" panose="02020603050405020304" pitchFamily="18" charset="0"/>
              </a:rPr>
              <a:t>, is found </a:t>
            </a:r>
            <a:r>
              <a:rPr lang="en-US" dirty="0">
                <a:solidFill>
                  <a:srgbClr val="FFFF00"/>
                </a:solidFill>
                <a:effectLst/>
                <a:latin typeface="Times New Roman" panose="02020603050405020304" pitchFamily="18" charset="0"/>
                <a:ea typeface="Μοντέρνα"/>
                <a:cs typeface="Times New Roman" panose="02020603050405020304" pitchFamily="18" charset="0"/>
              </a:rPr>
              <a:t>in the subsequent [Zodiacal signs</a:t>
            </a:r>
            <a:r>
              <a:rPr lang="en-US" dirty="0">
                <a:effectLst/>
                <a:latin typeface="Times New Roman" panose="02020603050405020304" pitchFamily="18" charset="0"/>
                <a:ea typeface="Μοντέρνα"/>
                <a:cs typeface="Times New Roman" panose="02020603050405020304" pitchFamily="18" charset="0"/>
              </a:rPr>
              <a:t>]; </a:t>
            </a:r>
          </a:p>
          <a:p>
            <a:r>
              <a:rPr lang="en-US" dirty="0">
                <a:effectLst/>
                <a:latin typeface="Times New Roman" panose="02020603050405020304" pitchFamily="18" charset="0"/>
                <a:ea typeface="Μοντέρνα"/>
                <a:cs typeface="Times New Roman" panose="02020603050405020304" pitchFamily="18" charset="0"/>
              </a:rPr>
              <a:t>again the [planet] of </a:t>
            </a:r>
            <a:r>
              <a:rPr lang="en-US" dirty="0">
                <a:solidFill>
                  <a:srgbClr val="FFFF00"/>
                </a:solidFill>
                <a:effectLst/>
                <a:latin typeface="Times New Roman" panose="02020603050405020304" pitchFamily="18" charset="0"/>
                <a:ea typeface="Μοντέρνα"/>
                <a:cs typeface="Times New Roman" panose="02020603050405020304" pitchFamily="18" charset="0"/>
              </a:rPr>
              <a:t>Saturn</a:t>
            </a:r>
            <a:r>
              <a:rPr lang="en-US" dirty="0">
                <a:effectLst/>
                <a:latin typeface="Times New Roman" panose="02020603050405020304" pitchFamily="18" charset="0"/>
                <a:ea typeface="Μοντέρνα"/>
                <a:cs typeface="Times New Roman" panose="02020603050405020304" pitchFamily="18" charset="0"/>
              </a:rPr>
              <a:t> is </a:t>
            </a:r>
            <a:r>
              <a:rPr lang="en-US" dirty="0">
                <a:solidFill>
                  <a:srgbClr val="FFFF00"/>
                </a:solidFill>
                <a:effectLst/>
                <a:latin typeface="Times New Roman" panose="02020603050405020304" pitchFamily="18" charset="0"/>
                <a:ea typeface="Μοντέρνα"/>
                <a:cs typeface="Times New Roman" panose="02020603050405020304" pitchFamily="18" charset="0"/>
              </a:rPr>
              <a:t>faintly discernible </a:t>
            </a:r>
            <a:r>
              <a:rPr lang="en-US" dirty="0">
                <a:effectLst/>
                <a:latin typeface="Times New Roman" panose="02020603050405020304" pitchFamily="18" charset="0"/>
                <a:ea typeface="Μοντέρνα"/>
                <a:cs typeface="Times New Roman" panose="02020603050405020304" pitchFamily="18" charset="0"/>
              </a:rPr>
              <a:t>due to the steepness of its height; </a:t>
            </a:r>
          </a:p>
          <a:p>
            <a:r>
              <a:rPr lang="en-US" dirty="0">
                <a:effectLst/>
                <a:latin typeface="Times New Roman" panose="02020603050405020304" pitchFamily="18" charset="0"/>
                <a:ea typeface="Μοντέρνα"/>
                <a:cs typeface="Times New Roman" panose="02020603050405020304" pitchFamily="18" charset="0"/>
              </a:rPr>
              <a:t>again the [planet] of </a:t>
            </a:r>
            <a:r>
              <a:rPr lang="en-US" dirty="0">
                <a:solidFill>
                  <a:srgbClr val="FFFF00"/>
                </a:solidFill>
                <a:effectLst/>
                <a:latin typeface="Times New Roman" panose="02020603050405020304" pitchFamily="18" charset="0"/>
                <a:ea typeface="Μοντέρνα"/>
                <a:cs typeface="Times New Roman" panose="02020603050405020304" pitchFamily="18" charset="0"/>
              </a:rPr>
              <a:t>Mars</a:t>
            </a:r>
            <a:r>
              <a:rPr lang="en-US" dirty="0">
                <a:effectLst/>
                <a:latin typeface="Times New Roman" panose="02020603050405020304" pitchFamily="18" charset="0"/>
                <a:ea typeface="Μοντέρνα"/>
                <a:cs typeface="Times New Roman" panose="02020603050405020304" pitchFamily="18" charset="0"/>
              </a:rPr>
              <a:t> </a:t>
            </a:r>
            <a:r>
              <a:rPr lang="en-US" dirty="0">
                <a:solidFill>
                  <a:srgbClr val="FFFF00"/>
                </a:solidFill>
                <a:effectLst/>
                <a:latin typeface="Times New Roman" panose="02020603050405020304" pitchFamily="18" charset="0"/>
                <a:ea typeface="Μοντέρνα"/>
                <a:cs typeface="Times New Roman" panose="02020603050405020304" pitchFamily="18" charset="0"/>
              </a:rPr>
              <a:t>is preparing for the burning cut</a:t>
            </a:r>
            <a:r>
              <a:rPr lang="en-US" dirty="0">
                <a:effectLst/>
                <a:latin typeface="Times New Roman" panose="02020603050405020304" pitchFamily="18" charset="0"/>
                <a:ea typeface="Μοντέρνα"/>
                <a:cs typeface="Times New Roman" panose="02020603050405020304" pitchFamily="18" charset="0"/>
              </a:rPr>
              <a:t>; </a:t>
            </a:r>
          </a:p>
          <a:p>
            <a:r>
              <a:rPr lang="en-US" dirty="0">
                <a:solidFill>
                  <a:srgbClr val="FFFF00"/>
                </a:solidFill>
                <a:effectLst/>
                <a:latin typeface="Times New Roman" panose="02020603050405020304" pitchFamily="18" charset="0"/>
                <a:ea typeface="Μοντέρνα"/>
                <a:cs typeface="Times New Roman" panose="02020603050405020304" pitchFamily="18" charset="0"/>
              </a:rPr>
              <a:t>towards these [planets] comes the Moon </a:t>
            </a:r>
            <a:r>
              <a:rPr lang="en-US" dirty="0">
                <a:effectLst/>
                <a:latin typeface="Times New Roman" panose="02020603050405020304" pitchFamily="18" charset="0"/>
                <a:ea typeface="Μοντέρνα"/>
                <a:cs typeface="Times New Roman" panose="02020603050405020304" pitchFamily="18" charset="0"/>
              </a:rPr>
              <a:t>dressed as a bride [and] takes up the towed ships of the nine parts; by means [of the Moon] the alloy that is in the process of mixing itself does so to perfection.</a:t>
            </a:r>
            <a:endParaRPr lang="en-GR" dirty="0">
              <a:effectLst/>
              <a:latin typeface="Times New Roman" panose="02020603050405020304" pitchFamily="18" charset="0"/>
              <a:ea typeface="Μοντέρνα"/>
              <a:cs typeface="Times New Roman" panose="02020603050405020304" pitchFamily="18" charset="0"/>
            </a:endParaRPr>
          </a:p>
          <a:p>
            <a:endParaRPr lang="en-GR" dirty="0"/>
          </a:p>
        </p:txBody>
      </p:sp>
    </p:spTree>
    <p:extLst>
      <p:ext uri="{BB962C8B-B14F-4D97-AF65-F5344CB8AC3E}">
        <p14:creationId xmlns:p14="http://schemas.microsoft.com/office/powerpoint/2010/main" val="4206940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49E-4A62-8FF9-14FA-2E014C4B03E0}"/>
              </a:ext>
            </a:extLst>
          </p:cNvPr>
          <p:cNvSpPr>
            <a:spLocks noGrp="1"/>
          </p:cNvSpPr>
          <p:nvPr>
            <p:ph type="title"/>
          </p:nvPr>
        </p:nvSpPr>
        <p:spPr>
          <a:xfrm>
            <a:off x="609600" y="89581"/>
            <a:ext cx="10842171" cy="457198"/>
          </a:xfrm>
        </p:spPr>
        <p:txBody>
          <a:bodyPr>
            <a:noAutofit/>
          </a:bodyPr>
          <a:lstStyle/>
          <a:p>
            <a:r>
              <a:rPr lang="en-GR" sz="2400" dirty="0"/>
              <a:t>An astronomical phenomenon recorded (2)</a:t>
            </a:r>
          </a:p>
        </p:txBody>
      </p:sp>
      <p:sp>
        <p:nvSpPr>
          <p:cNvPr id="3" name="Content Placeholder 2">
            <a:extLst>
              <a:ext uri="{FF2B5EF4-FFF2-40B4-BE49-F238E27FC236}">
                <a16:creationId xmlns:a16="http://schemas.microsoft.com/office/drawing/2014/main" id="{1892C0C7-5D73-49ED-3835-293B1372A847}"/>
              </a:ext>
            </a:extLst>
          </p:cNvPr>
          <p:cNvSpPr>
            <a:spLocks noGrp="1"/>
          </p:cNvSpPr>
          <p:nvPr>
            <p:ph idx="1"/>
          </p:nvPr>
        </p:nvSpPr>
        <p:spPr>
          <a:xfrm>
            <a:off x="239486" y="664029"/>
            <a:ext cx="11723914" cy="5998028"/>
          </a:xfrm>
        </p:spPr>
        <p:txBody>
          <a:bodyPr>
            <a:normAutofit/>
          </a:bodyPr>
          <a:lstStyle/>
          <a:p>
            <a:r>
              <a:rPr lang="en-US" dirty="0">
                <a:effectLst/>
                <a:latin typeface="Times New Roman" panose="02020603050405020304" pitchFamily="18" charset="0"/>
                <a:ea typeface="Μοντέρνα"/>
                <a:cs typeface="Times New Roman" panose="02020603050405020304" pitchFamily="18" charset="0"/>
              </a:rPr>
              <a:t>The whole operation comprises three [bodies/ elements/ metals] and exhibits </a:t>
            </a:r>
            <a:r>
              <a:rPr lang="en-US" dirty="0">
                <a:solidFill>
                  <a:srgbClr val="FFFF00"/>
                </a:solidFill>
                <a:effectLst/>
                <a:latin typeface="Times New Roman" panose="02020603050405020304" pitchFamily="18" charset="0"/>
                <a:ea typeface="Μοντέρνα"/>
                <a:cs typeface="Times New Roman" panose="02020603050405020304" pitchFamily="18" charset="0"/>
              </a:rPr>
              <a:t>the </a:t>
            </a:r>
            <a:r>
              <a:rPr lang="en-US" dirty="0" err="1">
                <a:solidFill>
                  <a:srgbClr val="FFFF00"/>
                </a:solidFill>
                <a:effectLst/>
                <a:latin typeface="Times New Roman" panose="02020603050405020304" pitchFamily="18" charset="0"/>
                <a:ea typeface="Μοντέρνα"/>
                <a:cs typeface="Times New Roman" panose="02020603050405020304" pitchFamily="18" charset="0"/>
              </a:rPr>
              <a:t>tetrasomia</a:t>
            </a:r>
            <a:r>
              <a:rPr lang="en-US" dirty="0">
                <a:solidFill>
                  <a:srgbClr val="FFFF00"/>
                </a:solidFill>
                <a:effectLst/>
                <a:latin typeface="Times New Roman" panose="02020603050405020304" pitchFamily="18" charset="0"/>
                <a:ea typeface="Μοντέρνα"/>
                <a:cs typeface="Times New Roman" panose="02020603050405020304" pitchFamily="18" charset="0"/>
              </a:rPr>
              <a:t> </a:t>
            </a:r>
            <a:r>
              <a:rPr lang="en-US" dirty="0">
                <a:effectLst/>
                <a:latin typeface="Times New Roman" panose="02020603050405020304" pitchFamily="18" charset="0"/>
                <a:ea typeface="Μοντέρνα"/>
                <a:cs typeface="Times New Roman" panose="02020603050405020304" pitchFamily="18" charset="0"/>
              </a:rPr>
              <a:t>[= the four bodies] as a fourth, proceeding in an orderly manner. And they [= the bodies/ planets] run about to serve the most pure one [= Moon], so that by means of the vigorous [conjunctions?] they spur [themselves?] on toward the rays of the Sun, so that what [comes] from something perfect and is perfect be combined with [other] perfect [things].</a:t>
            </a:r>
            <a:r>
              <a:rPr lang="en-US" baseline="30000" dirty="0">
                <a:effectLst/>
                <a:latin typeface="Times New Roman" panose="02020603050405020304" pitchFamily="18" charset="0"/>
                <a:ea typeface="Μοντέρνα"/>
                <a:cs typeface="Times New Roman" panose="02020603050405020304" pitchFamily="18" charset="0"/>
              </a:rPr>
              <a:t> </a:t>
            </a:r>
          </a:p>
          <a:p>
            <a:endParaRPr lang="en-US" baseline="30000" dirty="0">
              <a:effectLst/>
              <a:latin typeface="Times New Roman" panose="02020603050405020304" pitchFamily="18" charset="0"/>
              <a:ea typeface="Μοντέρνα"/>
              <a:cs typeface="Times New Roman" panose="02020603050405020304" pitchFamily="18" charset="0"/>
            </a:endParaRPr>
          </a:p>
          <a:p>
            <a:r>
              <a:rPr lang="en-US" sz="3600" baseline="30000" dirty="0">
                <a:latin typeface="Times New Roman" panose="02020603050405020304" pitchFamily="18" charset="0"/>
                <a:ea typeface="Μοντέρνα"/>
                <a:cs typeface="Times New Roman" panose="02020603050405020304" pitchFamily="18" charset="0"/>
              </a:rPr>
              <a:t>The order of the planets in the mentioned alignment:</a:t>
            </a:r>
          </a:p>
          <a:p>
            <a:r>
              <a:rPr lang="en-US" sz="4000" baseline="30000" dirty="0">
                <a:solidFill>
                  <a:srgbClr val="FFFF00"/>
                </a:solidFill>
                <a:latin typeface="Times New Roman" panose="02020603050405020304" pitchFamily="18" charset="0"/>
                <a:ea typeface="Μοντέρνα"/>
                <a:cs typeface="Times New Roman" panose="02020603050405020304" pitchFamily="18" charset="0"/>
              </a:rPr>
              <a:t>Mercury, Sun [both below the horizon]</a:t>
            </a:r>
          </a:p>
          <a:p>
            <a:r>
              <a:rPr lang="en-US" sz="4000" baseline="30000" dirty="0">
                <a:solidFill>
                  <a:srgbClr val="FFFF00"/>
                </a:solidFill>
                <a:latin typeface="Times New Roman" panose="02020603050405020304" pitchFamily="18" charset="0"/>
                <a:ea typeface="Μοντέρνα"/>
                <a:cs typeface="Times New Roman" panose="02020603050405020304" pitchFamily="18" charset="0"/>
              </a:rPr>
              <a:t>Venus, Saturn, Mars, Moon [above the horizon]</a:t>
            </a:r>
          </a:p>
          <a:p>
            <a:pPr marL="0" indent="0">
              <a:buNone/>
            </a:pPr>
            <a:endParaRPr lang="en-GR" dirty="0"/>
          </a:p>
        </p:txBody>
      </p:sp>
    </p:spTree>
    <p:extLst>
      <p:ext uri="{BB962C8B-B14F-4D97-AF65-F5344CB8AC3E}">
        <p14:creationId xmlns:p14="http://schemas.microsoft.com/office/powerpoint/2010/main" val="1652791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AAF6-7E24-A9C5-A6E7-CF750232F74B}"/>
              </a:ext>
            </a:extLst>
          </p:cNvPr>
          <p:cNvSpPr>
            <a:spLocks noGrp="1"/>
          </p:cNvSpPr>
          <p:nvPr>
            <p:ph type="title"/>
          </p:nvPr>
        </p:nvSpPr>
        <p:spPr>
          <a:xfrm>
            <a:off x="444843" y="0"/>
            <a:ext cx="11137557" cy="531341"/>
          </a:xfrm>
        </p:spPr>
        <p:txBody>
          <a:bodyPr>
            <a:noAutofit/>
          </a:bodyPr>
          <a:lstStyle/>
          <a:p>
            <a:r>
              <a:rPr lang="en-GR" sz="3200" dirty="0"/>
              <a:t>Constantinople, 26 May 617, 4:10 am</a:t>
            </a:r>
          </a:p>
        </p:txBody>
      </p:sp>
      <p:pic>
        <p:nvPicPr>
          <p:cNvPr id="5" name="Picture 4">
            <a:extLst>
              <a:ext uri="{FF2B5EF4-FFF2-40B4-BE49-F238E27FC236}">
                <a16:creationId xmlns:a16="http://schemas.microsoft.com/office/drawing/2014/main" id="{23C56499-B84E-F193-EBF1-1FA4E8A7A3F2}"/>
              </a:ext>
            </a:extLst>
          </p:cNvPr>
          <p:cNvPicPr>
            <a:picLocks noChangeAspect="1"/>
          </p:cNvPicPr>
          <p:nvPr/>
        </p:nvPicPr>
        <p:blipFill>
          <a:blip r:embed="rId2"/>
          <a:stretch>
            <a:fillRect/>
          </a:stretch>
        </p:blipFill>
        <p:spPr>
          <a:xfrm>
            <a:off x="265670" y="541697"/>
            <a:ext cx="11660660" cy="6291590"/>
          </a:xfrm>
          <a:prstGeom prst="rect">
            <a:avLst/>
          </a:prstGeom>
        </p:spPr>
      </p:pic>
    </p:spTree>
    <p:extLst>
      <p:ext uri="{BB962C8B-B14F-4D97-AF65-F5344CB8AC3E}">
        <p14:creationId xmlns:p14="http://schemas.microsoft.com/office/powerpoint/2010/main" val="1107982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7B50-C2CE-6F92-F41A-CC9ED5CBAF4B}"/>
              </a:ext>
            </a:extLst>
          </p:cNvPr>
          <p:cNvSpPr>
            <a:spLocks noGrp="1"/>
          </p:cNvSpPr>
          <p:nvPr>
            <p:ph type="title"/>
          </p:nvPr>
        </p:nvSpPr>
        <p:spPr>
          <a:xfrm>
            <a:off x="609600" y="46039"/>
            <a:ext cx="10972800" cy="457198"/>
          </a:xfrm>
        </p:spPr>
        <p:txBody>
          <a:bodyPr>
            <a:noAutofit/>
          </a:bodyPr>
          <a:lstStyle/>
          <a:p>
            <a:r>
              <a:rPr lang="en-GR" sz="3200" dirty="0"/>
              <a:t>Constantinople, 3 June 617, 4:10 am</a:t>
            </a:r>
          </a:p>
        </p:txBody>
      </p:sp>
      <p:pic>
        <p:nvPicPr>
          <p:cNvPr id="5" name="Picture 4">
            <a:extLst>
              <a:ext uri="{FF2B5EF4-FFF2-40B4-BE49-F238E27FC236}">
                <a16:creationId xmlns:a16="http://schemas.microsoft.com/office/drawing/2014/main" id="{C3B339DF-6F3B-D25F-5DB0-CB22FB494CD3}"/>
              </a:ext>
            </a:extLst>
          </p:cNvPr>
          <p:cNvPicPr>
            <a:picLocks noChangeAspect="1"/>
          </p:cNvPicPr>
          <p:nvPr/>
        </p:nvPicPr>
        <p:blipFill>
          <a:blip r:embed="rId2"/>
          <a:stretch>
            <a:fillRect/>
          </a:stretch>
        </p:blipFill>
        <p:spPr>
          <a:xfrm>
            <a:off x="288323" y="544818"/>
            <a:ext cx="11615353" cy="6267143"/>
          </a:xfrm>
          <a:prstGeom prst="rect">
            <a:avLst/>
          </a:prstGeom>
        </p:spPr>
      </p:pic>
    </p:spTree>
    <p:extLst>
      <p:ext uri="{BB962C8B-B14F-4D97-AF65-F5344CB8AC3E}">
        <p14:creationId xmlns:p14="http://schemas.microsoft.com/office/powerpoint/2010/main" val="1067520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A32A-ACF8-7DBF-4694-33AF16E50713}"/>
              </a:ext>
            </a:extLst>
          </p:cNvPr>
          <p:cNvSpPr>
            <a:spLocks noGrp="1"/>
          </p:cNvSpPr>
          <p:nvPr>
            <p:ph type="title"/>
          </p:nvPr>
        </p:nvSpPr>
        <p:spPr>
          <a:xfrm>
            <a:off x="609600" y="40228"/>
            <a:ext cx="10972800" cy="457198"/>
          </a:xfrm>
        </p:spPr>
        <p:txBody>
          <a:bodyPr>
            <a:noAutofit/>
          </a:bodyPr>
          <a:lstStyle/>
          <a:p>
            <a:r>
              <a:rPr lang="en-GR" sz="3200" dirty="0"/>
              <a:t>Constantinople, 7 June 617, 4:10 am</a:t>
            </a:r>
          </a:p>
        </p:txBody>
      </p:sp>
      <p:pic>
        <p:nvPicPr>
          <p:cNvPr id="5" name="Picture 4">
            <a:extLst>
              <a:ext uri="{FF2B5EF4-FFF2-40B4-BE49-F238E27FC236}">
                <a16:creationId xmlns:a16="http://schemas.microsoft.com/office/drawing/2014/main" id="{A7AD08E0-6B71-934A-E2AC-B76EDD90C5A4}"/>
              </a:ext>
            </a:extLst>
          </p:cNvPr>
          <p:cNvPicPr>
            <a:picLocks noChangeAspect="1"/>
          </p:cNvPicPr>
          <p:nvPr/>
        </p:nvPicPr>
        <p:blipFill>
          <a:blip r:embed="rId2"/>
          <a:stretch>
            <a:fillRect/>
          </a:stretch>
        </p:blipFill>
        <p:spPr>
          <a:xfrm>
            <a:off x="156518" y="549641"/>
            <a:ext cx="11730681" cy="6329369"/>
          </a:xfrm>
          <a:prstGeom prst="rect">
            <a:avLst/>
          </a:prstGeom>
        </p:spPr>
      </p:pic>
    </p:spTree>
    <p:extLst>
      <p:ext uri="{BB962C8B-B14F-4D97-AF65-F5344CB8AC3E}">
        <p14:creationId xmlns:p14="http://schemas.microsoft.com/office/powerpoint/2010/main" val="6890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F3C40-7539-1B1B-6565-A9D8C40C4641}"/>
              </a:ext>
            </a:extLst>
          </p:cNvPr>
          <p:cNvSpPr>
            <a:spLocks noGrp="1"/>
          </p:cNvSpPr>
          <p:nvPr>
            <p:ph type="title"/>
          </p:nvPr>
        </p:nvSpPr>
        <p:spPr>
          <a:xfrm>
            <a:off x="609600" y="124168"/>
            <a:ext cx="10999808" cy="338819"/>
          </a:xfrm>
        </p:spPr>
        <p:txBody>
          <a:bodyPr>
            <a:noAutofit/>
          </a:bodyPr>
          <a:lstStyle/>
          <a:p>
            <a:r>
              <a:rPr lang="en-GR" sz="2400" dirty="0"/>
              <a:t>On Stephanos of Alexandria or Stephanos of Athens</a:t>
            </a:r>
          </a:p>
        </p:txBody>
      </p:sp>
      <p:sp>
        <p:nvSpPr>
          <p:cNvPr id="3" name="Content Placeholder 2">
            <a:extLst>
              <a:ext uri="{FF2B5EF4-FFF2-40B4-BE49-F238E27FC236}">
                <a16:creationId xmlns:a16="http://schemas.microsoft.com/office/drawing/2014/main" id="{B6ACF6FD-27F5-5A2C-E761-F2BC4FC0CF8F}"/>
              </a:ext>
            </a:extLst>
          </p:cNvPr>
          <p:cNvSpPr>
            <a:spLocks noGrp="1"/>
          </p:cNvSpPr>
          <p:nvPr>
            <p:ph idx="1"/>
          </p:nvPr>
        </p:nvSpPr>
        <p:spPr>
          <a:xfrm>
            <a:off x="486137" y="462987"/>
            <a:ext cx="11377914" cy="2731625"/>
          </a:xfrm>
        </p:spPr>
        <p:txBody>
          <a:bodyPr>
            <a:noAutofit/>
          </a:bodyPr>
          <a:lstStyle/>
          <a:p>
            <a:pPr marL="0" indent="0">
              <a:buNone/>
            </a:pPr>
            <a:r>
              <a:rPr lang="en-GR" sz="2800" dirty="0">
                <a:effectLst/>
                <a:latin typeface="Times New Roman" panose="02020603050405020304" pitchFamily="18" charset="0"/>
                <a:ea typeface="Calibri" panose="020F0502020204030204" pitchFamily="34" charset="0"/>
              </a:rPr>
              <a:t>Stephanos of Alexandria is a prominent Byzantine scholar at the turn of the 6</a:t>
            </a:r>
            <a:r>
              <a:rPr lang="en-GR" sz="2800" baseline="30000" dirty="0">
                <a:effectLst/>
                <a:latin typeface="Times New Roman" panose="02020603050405020304" pitchFamily="18" charset="0"/>
                <a:ea typeface="Calibri" panose="020F0502020204030204" pitchFamily="34" charset="0"/>
              </a:rPr>
              <a:t>th</a:t>
            </a:r>
            <a:r>
              <a:rPr lang="en-GR" sz="2800" dirty="0">
                <a:effectLst/>
                <a:latin typeface="Times New Roman" panose="02020603050405020304" pitchFamily="18" charset="0"/>
                <a:ea typeface="Calibri" panose="020F0502020204030204" pitchFamily="34" charset="0"/>
              </a:rPr>
              <a:t> to the 7</a:t>
            </a:r>
            <a:r>
              <a:rPr lang="en-GR" sz="2800" baseline="30000" dirty="0">
                <a:effectLst/>
                <a:latin typeface="Times New Roman" panose="02020603050405020304" pitchFamily="18" charset="0"/>
                <a:ea typeface="Calibri" panose="020F0502020204030204" pitchFamily="34" charset="0"/>
              </a:rPr>
              <a:t>th</a:t>
            </a:r>
            <a:r>
              <a:rPr lang="en-GR" sz="2800" dirty="0">
                <a:effectLst/>
                <a:latin typeface="Times New Roman" panose="02020603050405020304" pitchFamily="18" charset="0"/>
                <a:ea typeface="Calibri" panose="020F0502020204030204" pitchFamily="34" charset="0"/>
              </a:rPr>
              <a:t> centuries, </a:t>
            </a:r>
            <a:r>
              <a:rPr lang="en-GB" sz="2800" dirty="0">
                <a:effectLst/>
                <a:latin typeface="Times New Roman" panose="02020603050405020304" pitchFamily="18" charset="0"/>
                <a:ea typeface="Calibri" panose="020F0502020204030204" pitchFamily="34" charset="0"/>
              </a:rPr>
              <a:t>known</a:t>
            </a:r>
            <a:r>
              <a:rPr lang="en-GR" sz="2800" dirty="0">
                <a:effectLst/>
                <a:latin typeface="Times New Roman" panose="02020603050405020304" pitchFamily="18" charset="0"/>
                <a:ea typeface="Calibri" panose="020F0502020204030204" pitchFamily="34" charset="0"/>
              </a:rPr>
              <a:t> as a commentator on Plato and </a:t>
            </a:r>
            <a:r>
              <a:rPr lang="en-GB" sz="2800" dirty="0">
                <a:effectLst/>
                <a:latin typeface="Times New Roman" panose="02020603050405020304" pitchFamily="18" charset="0"/>
                <a:ea typeface="Calibri" panose="020F0502020204030204" pitchFamily="34" charset="0"/>
              </a:rPr>
              <a:t>Aristotle.</a:t>
            </a:r>
            <a:r>
              <a:rPr lang="en-GR" sz="2800" dirty="0">
                <a:effectLst/>
                <a:latin typeface="Times New Roman" panose="02020603050405020304" pitchFamily="18" charset="0"/>
                <a:ea typeface="Calibri" panose="020F0502020204030204" pitchFamily="34" charset="0"/>
              </a:rPr>
              <a:t> </a:t>
            </a:r>
          </a:p>
          <a:p>
            <a:pPr marL="0" indent="0">
              <a:buNone/>
            </a:pPr>
            <a:r>
              <a:rPr lang="en-GR" sz="2800" dirty="0">
                <a:effectLst/>
                <a:latin typeface="Times New Roman" panose="02020603050405020304" pitchFamily="18" charset="0"/>
                <a:ea typeface="Calibri" panose="020F0502020204030204" pitchFamily="34" charset="0"/>
              </a:rPr>
              <a:t>He is also attributed with astronomical, astrological, alchemical, and medical </a:t>
            </a:r>
            <a:r>
              <a:rPr lang="en-GR" sz="2800" dirty="0">
                <a:latin typeface="Times New Roman" panose="02020603050405020304" pitchFamily="18" charset="0"/>
                <a:ea typeface="Calibri" panose="020F0502020204030204" pitchFamily="34" charset="0"/>
              </a:rPr>
              <a:t>works under the names “</a:t>
            </a:r>
            <a:r>
              <a:rPr lang="en-GR" sz="2800" dirty="0">
                <a:solidFill>
                  <a:srgbClr val="FFFF00"/>
                </a:solidFill>
                <a:latin typeface="Times New Roman" panose="02020603050405020304" pitchFamily="18" charset="0"/>
                <a:ea typeface="Calibri" panose="020F0502020204030204" pitchFamily="34" charset="0"/>
              </a:rPr>
              <a:t>Stephanos the philosopher</a:t>
            </a:r>
            <a:r>
              <a:rPr lang="en-GR" sz="2800" dirty="0">
                <a:latin typeface="Times New Roman" panose="02020603050405020304" pitchFamily="18" charset="0"/>
                <a:ea typeface="Calibri" panose="020F0502020204030204" pitchFamily="34" charset="0"/>
              </a:rPr>
              <a:t>” or “</a:t>
            </a:r>
            <a:r>
              <a:rPr lang="en-GR" sz="2800" dirty="0">
                <a:solidFill>
                  <a:srgbClr val="FFFF00"/>
                </a:solidFill>
                <a:latin typeface="Times New Roman" panose="02020603050405020304" pitchFamily="18" charset="0"/>
                <a:ea typeface="Calibri" panose="020F0502020204030204" pitchFamily="34" charset="0"/>
              </a:rPr>
              <a:t>Stephanos the Athenian philosopher</a:t>
            </a:r>
            <a:r>
              <a:rPr lang="en-GR" sz="2800" dirty="0">
                <a:latin typeface="Times New Roman" panose="02020603050405020304" pitchFamily="18" charset="0"/>
                <a:ea typeface="Calibri" panose="020F0502020204030204" pitchFamily="34" charset="0"/>
              </a:rPr>
              <a:t>,” and </a:t>
            </a:r>
            <a:r>
              <a:rPr lang="en-GB" sz="2800" dirty="0">
                <a:effectLst/>
                <a:latin typeface="Times New Roman" panose="02020603050405020304" pitchFamily="18" charset="0"/>
                <a:ea typeface="Calibri" panose="020F0502020204030204" pitchFamily="34" charset="0"/>
              </a:rPr>
              <a:t>designated</a:t>
            </a:r>
            <a:r>
              <a:rPr lang="en-GR" sz="2800" dirty="0">
                <a:effectLst/>
                <a:latin typeface="Times New Roman" panose="02020603050405020304" pitchFamily="18" charset="0"/>
                <a:ea typeface="Calibri" panose="020F0502020204030204" pitchFamily="34" charset="0"/>
              </a:rPr>
              <a:t> as “</a:t>
            </a:r>
            <a:r>
              <a:rPr lang="en-GR" sz="2800" dirty="0">
                <a:solidFill>
                  <a:srgbClr val="FFFF00"/>
                </a:solidFill>
                <a:effectLst/>
                <a:latin typeface="Times New Roman" panose="02020603050405020304" pitchFamily="18" charset="0"/>
                <a:ea typeface="Calibri" panose="020F0502020204030204" pitchFamily="34" charset="0"/>
              </a:rPr>
              <a:t>practical philosopher</a:t>
            </a:r>
            <a:r>
              <a:rPr lang="en-GR" sz="2800" dirty="0">
                <a:effectLst/>
                <a:latin typeface="Times New Roman" panose="02020603050405020304" pitchFamily="18" charset="0"/>
                <a:ea typeface="Calibri" panose="020F0502020204030204" pitchFamily="34" charset="0"/>
              </a:rPr>
              <a:t>” and “</a:t>
            </a:r>
            <a:r>
              <a:rPr lang="en-GR" sz="2800" dirty="0">
                <a:solidFill>
                  <a:srgbClr val="FFFF00"/>
                </a:solidFill>
                <a:effectLst/>
                <a:latin typeface="Times New Roman" panose="02020603050405020304" pitchFamily="18" charset="0"/>
                <a:ea typeface="Calibri" panose="020F0502020204030204" pitchFamily="34" charset="0"/>
              </a:rPr>
              <a:t>philosopher and œcumenical teacher</a:t>
            </a:r>
            <a:r>
              <a:rPr lang="en-GR" sz="2800" dirty="0">
                <a:effectLst/>
                <a:latin typeface="Times New Roman" panose="02020603050405020304" pitchFamily="18" charset="0"/>
                <a:ea typeface="Calibri" panose="020F0502020204030204" pitchFamily="34" charset="0"/>
              </a:rPr>
              <a:t>.” </a:t>
            </a:r>
          </a:p>
        </p:txBody>
      </p:sp>
      <p:sp>
        <p:nvSpPr>
          <p:cNvPr id="5" name="TextBox 4">
            <a:extLst>
              <a:ext uri="{FF2B5EF4-FFF2-40B4-BE49-F238E27FC236}">
                <a16:creationId xmlns:a16="http://schemas.microsoft.com/office/drawing/2014/main" id="{561F619C-947B-296C-6DAC-421DA9CF4238}"/>
              </a:ext>
            </a:extLst>
          </p:cNvPr>
          <p:cNvSpPr txBox="1"/>
          <p:nvPr/>
        </p:nvSpPr>
        <p:spPr>
          <a:xfrm>
            <a:off x="609600" y="3194613"/>
            <a:ext cx="11377914" cy="3539220"/>
          </a:xfrm>
          <a:prstGeom prst="rect">
            <a:avLst/>
          </a:prstGeom>
          <a:noFill/>
        </p:spPr>
        <p:txBody>
          <a:bodyPr wrap="square">
            <a:spAutoFit/>
          </a:bodyPr>
          <a:lstStyle/>
          <a:p>
            <a:r>
              <a:rPr lang="en-GR" sz="2800" dirty="0">
                <a:solidFill>
                  <a:srgbClr val="FFFF00"/>
                </a:solidFill>
                <a:effectLst/>
                <a:latin typeface="Times New Roman" panose="02020603050405020304" pitchFamily="18" charset="0"/>
                <a:ea typeface="Calibri" panose="020F0502020204030204" pitchFamily="34" charset="0"/>
              </a:rPr>
              <a:t>Stephanos of Athens should be identified with Stephanos of Alexandria</a:t>
            </a:r>
            <a:r>
              <a:rPr lang="en-GR" sz="2800" dirty="0">
                <a:effectLst/>
                <a:latin typeface="Times New Roman" panose="02020603050405020304" pitchFamily="18" charset="0"/>
                <a:ea typeface="Calibri" panose="020F0502020204030204" pitchFamily="34" charset="0"/>
              </a:rPr>
              <a:t>. The designation “Alexandrian” does not indicate his native city, but that, when he settled in Constantinople, he came from Alexandria. He was most likely born in Athens, but his time in Alexandria was decisive for the course of his studies and his professional future. </a:t>
            </a:r>
          </a:p>
          <a:p>
            <a:r>
              <a:rPr lang="en-GR" sz="2800" dirty="0">
                <a:effectLst/>
                <a:latin typeface="Times New Roman" panose="02020603050405020304" pitchFamily="18" charset="0"/>
                <a:ea typeface="Calibri" panose="020F0502020204030204" pitchFamily="34" charset="0"/>
              </a:rPr>
              <a:t>He was a renowned scholar </a:t>
            </a:r>
            <a:r>
              <a:rPr lang="en-GB" sz="2800" dirty="0">
                <a:effectLst/>
                <a:latin typeface="Times New Roman" panose="02020603050405020304" pitchFamily="18" charset="0"/>
                <a:ea typeface="Calibri" panose="020F0502020204030204" pitchFamily="34" charset="0"/>
              </a:rPr>
              <a:t>in Alexandria, interested in philosophy, medicine, and science,</a:t>
            </a:r>
            <a:r>
              <a:rPr lang="en-GR" sz="2800" dirty="0">
                <a:latin typeface="Times New Roman" panose="02020603050405020304" pitchFamily="18" charset="0"/>
                <a:ea typeface="Calibri" panose="020F0502020204030204" pitchFamily="34" charset="0"/>
              </a:rPr>
              <a:t> </a:t>
            </a:r>
            <a:r>
              <a:rPr lang="en-GR" sz="2800" dirty="0">
                <a:effectLst/>
                <a:latin typeface="Times New Roman" panose="02020603050405020304" pitchFamily="18" charset="0"/>
                <a:ea typeface="Calibri" panose="020F0502020204030204" pitchFamily="34" charset="0"/>
              </a:rPr>
              <a:t>before moving ca. 617 to Constantinople, where the emperor Heraclius (610-641) invited him to teach the Quadrivium. </a:t>
            </a:r>
            <a:endParaRPr lang="en-GR" sz="2800" dirty="0"/>
          </a:p>
        </p:txBody>
      </p:sp>
    </p:spTree>
    <p:extLst>
      <p:ext uri="{BB962C8B-B14F-4D97-AF65-F5344CB8AC3E}">
        <p14:creationId xmlns:p14="http://schemas.microsoft.com/office/powerpoint/2010/main" val="4288299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E3F01-A184-19FB-1987-FB356AE1BEE1}"/>
              </a:ext>
            </a:extLst>
          </p:cNvPr>
          <p:cNvSpPr>
            <a:spLocks noGrp="1"/>
          </p:cNvSpPr>
          <p:nvPr>
            <p:ph type="title"/>
          </p:nvPr>
        </p:nvSpPr>
        <p:spPr>
          <a:xfrm>
            <a:off x="511629" y="87086"/>
            <a:ext cx="11119093" cy="414719"/>
          </a:xfrm>
        </p:spPr>
        <p:txBody>
          <a:bodyPr>
            <a:normAutofit fontScale="90000"/>
          </a:bodyPr>
          <a:lstStyle/>
          <a:p>
            <a:r>
              <a:rPr lang="en-GR" sz="2800" dirty="0"/>
              <a:t>The astrological treatise (1)</a:t>
            </a:r>
          </a:p>
        </p:txBody>
      </p:sp>
      <p:sp>
        <p:nvSpPr>
          <p:cNvPr id="3" name="TextBox 2">
            <a:extLst>
              <a:ext uri="{FF2B5EF4-FFF2-40B4-BE49-F238E27FC236}">
                <a16:creationId xmlns:a16="http://schemas.microsoft.com/office/drawing/2014/main" id="{E75FB739-AD86-6712-CBB1-DBF062FF39C3}"/>
              </a:ext>
            </a:extLst>
          </p:cNvPr>
          <p:cNvSpPr txBox="1"/>
          <p:nvPr/>
        </p:nvSpPr>
        <p:spPr>
          <a:xfrm>
            <a:off x="423747" y="501805"/>
            <a:ext cx="11206975" cy="6001643"/>
          </a:xfrm>
          <a:prstGeom prst="rect">
            <a:avLst/>
          </a:prstGeom>
          <a:noFill/>
        </p:spPr>
        <p:txBody>
          <a:bodyPr wrap="square" rtlCol="0">
            <a:spAutoFit/>
          </a:bodyPr>
          <a:lstStyle/>
          <a:p>
            <a:r>
              <a:rPr lang="en-GR" sz="2400" dirty="0">
                <a:effectLst/>
                <a:latin typeface="Times New Roman" panose="02020603050405020304" pitchFamily="18" charset="0"/>
                <a:ea typeface="Calibri" panose="020F0502020204030204" pitchFamily="34" charset="0"/>
              </a:rPr>
              <a:t>In the first part, the author refers to “</a:t>
            </a:r>
            <a:r>
              <a:rPr lang="en-GR" sz="2400" dirty="0">
                <a:solidFill>
                  <a:srgbClr val="FFFF00"/>
                </a:solidFill>
                <a:effectLst/>
                <a:latin typeface="Times New Roman" panose="02020603050405020304" pitchFamily="18" charset="0"/>
                <a:ea typeface="Calibri" panose="020F0502020204030204" pitchFamily="34" charset="0"/>
              </a:rPr>
              <a:t>the books of ancient wise men</a:t>
            </a:r>
            <a:r>
              <a:rPr lang="en-GR" sz="2400" dirty="0">
                <a:effectLst/>
                <a:latin typeface="Times New Roman" panose="02020603050405020304" pitchFamily="18" charset="0"/>
                <a:ea typeface="Calibri" panose="020F0502020204030204" pitchFamily="34" charset="0"/>
              </a:rPr>
              <a:t>, books </a:t>
            </a:r>
            <a:r>
              <a:rPr lang="en-GR" sz="2400" dirty="0">
                <a:solidFill>
                  <a:srgbClr val="FFFF00"/>
                </a:solidFill>
                <a:effectLst/>
                <a:latin typeface="Times New Roman" panose="02020603050405020304" pitchFamily="18" charset="0"/>
                <a:ea typeface="Calibri" panose="020F0502020204030204" pitchFamily="34" charset="0"/>
              </a:rPr>
              <a:t>on scientific initiation through </a:t>
            </a:r>
            <a:r>
              <a:rPr lang="en-GB" sz="2400" dirty="0">
                <a:solidFill>
                  <a:srgbClr val="FFFF00"/>
                </a:solidFill>
                <a:effectLst/>
                <a:latin typeface="Times New Roman" panose="02020603050405020304" pitchFamily="18" charset="0"/>
                <a:ea typeface="Calibri" panose="020F0502020204030204" pitchFamily="34" charset="0"/>
              </a:rPr>
              <a:t>astronomy</a:t>
            </a:r>
            <a:r>
              <a:rPr lang="en-GB" sz="2400" dirty="0">
                <a:effectLst/>
                <a:latin typeface="Times New Roman" panose="02020603050405020304" pitchFamily="18" charset="0"/>
                <a:ea typeface="Calibri" panose="020F0502020204030204" pitchFamily="34" charset="0"/>
              </a:rPr>
              <a:t>,”</a:t>
            </a:r>
            <a:r>
              <a:rPr lang="en-GR" sz="2400" dirty="0">
                <a:effectLst/>
                <a:latin typeface="Times New Roman" panose="02020603050405020304" pitchFamily="18" charset="0"/>
                <a:ea typeface="Calibri" panose="020F0502020204030204" pitchFamily="34" charset="0"/>
              </a:rPr>
              <a:t> and explains the “introductory method” to them. Among other things, he also tries to offer his readers a clear understanding “</a:t>
            </a:r>
            <a:r>
              <a:rPr lang="en-GR" sz="2400" dirty="0">
                <a:solidFill>
                  <a:srgbClr val="FFFF00"/>
                </a:solidFill>
                <a:effectLst/>
                <a:latin typeface="Times New Roman" panose="02020603050405020304" pitchFamily="18" charset="0"/>
                <a:ea typeface="Calibri" panose="020F0502020204030204" pitchFamily="34" charset="0"/>
              </a:rPr>
              <a:t>through the eventual and possible configuration of the stars</a:t>
            </a:r>
            <a:r>
              <a:rPr lang="en-GR" sz="2400" dirty="0">
                <a:effectLst/>
                <a:latin typeface="Times New Roman" panose="02020603050405020304" pitchFamily="18" charset="0"/>
                <a:ea typeface="Calibri" panose="020F0502020204030204" pitchFamily="34" charset="0"/>
              </a:rPr>
              <a:t>,” which </a:t>
            </a:r>
            <a:r>
              <a:rPr lang="en-GR" sz="2400" dirty="0">
                <a:solidFill>
                  <a:srgbClr val="FFFF00"/>
                </a:solidFill>
                <a:effectLst/>
                <a:latin typeface="Times New Roman" panose="02020603050405020304" pitchFamily="18" charset="0"/>
                <a:ea typeface="Calibri" panose="020F0502020204030204" pitchFamily="34" charset="0"/>
              </a:rPr>
              <a:t>God gave us </a:t>
            </a:r>
            <a:r>
              <a:rPr lang="en-GR" sz="2400" dirty="0">
                <a:effectLst/>
                <a:latin typeface="Times New Roman" panose="02020603050405020304" pitchFamily="18" charset="0"/>
                <a:ea typeface="Calibri" panose="020F0502020204030204" pitchFamily="34" charset="0"/>
              </a:rPr>
              <a:t>to use “</a:t>
            </a:r>
            <a:r>
              <a:rPr lang="en-GR" sz="2400" dirty="0">
                <a:solidFill>
                  <a:srgbClr val="FFFF00"/>
                </a:solidFill>
                <a:effectLst/>
                <a:latin typeface="Times New Roman" panose="02020603050405020304" pitchFamily="18" charset="0"/>
                <a:ea typeface="Calibri" panose="020F0502020204030204" pitchFamily="34" charset="0"/>
              </a:rPr>
              <a:t>like a prophetess</a:t>
            </a:r>
            <a:r>
              <a:rPr lang="en-GR" sz="2400" dirty="0">
                <a:effectLst/>
                <a:latin typeface="Times New Roman" panose="02020603050405020304" pitchFamily="18" charset="0"/>
                <a:ea typeface="Calibri" panose="020F0502020204030204" pitchFamily="34" charset="0"/>
              </a:rPr>
              <a:t>.” The author piously points out that all natural phenomena and changes observed in the world, as well as all political and social events, even a man’s talents and status in society, depend on God. In other words, everything depends on the “will and energy of the Creator, God of all, to whom alone belongs the creative causality.” God uses the stars and their motions as simple instruments, even though he could achieve his aims without the stars. The author asserts firmly that “</a:t>
            </a:r>
            <a:r>
              <a:rPr lang="en-GR" sz="2400" dirty="0">
                <a:solidFill>
                  <a:srgbClr val="FFFF00"/>
                </a:solidFill>
                <a:effectLst/>
                <a:latin typeface="Times New Roman" panose="02020603050405020304" pitchFamily="18" charset="0"/>
                <a:ea typeface="Calibri" panose="020F0502020204030204" pitchFamily="34" charset="0"/>
              </a:rPr>
              <a:t>perfect and true knowledge belongs to God, while men, making conjectures on the basis of the elements and the stars, in part know and in part predict.</a:t>
            </a:r>
            <a:r>
              <a:rPr lang="en-GR" sz="2400" dirty="0">
                <a:effectLst/>
                <a:latin typeface="Times New Roman" panose="02020603050405020304" pitchFamily="18" charset="0"/>
                <a:ea typeface="Calibri" panose="020F0502020204030204" pitchFamily="34" charset="0"/>
              </a:rPr>
              <a:t>” Consequently, both the extent of our knowledge and the accuracy of our predictions through the position of the stars are always restricted and subject to failure. </a:t>
            </a:r>
          </a:p>
          <a:p>
            <a:endParaRPr lang="en-GR" sz="2400" dirty="0">
              <a:latin typeface="Times New Roman" panose="02020603050405020304" pitchFamily="18" charset="0"/>
              <a:ea typeface="Calibri" panose="020F0502020204030204" pitchFamily="34" charset="0"/>
            </a:endParaRPr>
          </a:p>
          <a:p>
            <a:r>
              <a:rPr lang="en-GR" sz="2400" dirty="0">
                <a:effectLst/>
                <a:latin typeface="Times New Roman" panose="02020603050405020304" pitchFamily="18" charset="0"/>
                <a:ea typeface="Calibri" panose="020F0502020204030204" pitchFamily="34" charset="0"/>
              </a:rPr>
              <a:t>Stephanos’s lectures </a:t>
            </a:r>
            <a:r>
              <a:rPr lang="en-GR" sz="2400" i="1" dirty="0">
                <a:effectLst/>
                <a:latin typeface="Times New Roman" panose="02020603050405020304" pitchFamily="18" charset="0"/>
                <a:ea typeface="Calibri" panose="020F0502020204030204" pitchFamily="34" charset="0"/>
              </a:rPr>
              <a:t>On making gold</a:t>
            </a:r>
            <a:r>
              <a:rPr lang="en-GR" sz="2400" dirty="0">
                <a:effectLst/>
                <a:latin typeface="Times New Roman" panose="02020603050405020304" pitchFamily="18" charset="0"/>
                <a:ea typeface="Calibri" panose="020F0502020204030204" pitchFamily="34" charset="0"/>
              </a:rPr>
              <a:t> prove his great piety, as they begin and end with prayers greatly influenced by the works of the Early Christian Fathers</a:t>
            </a:r>
            <a:r>
              <a:rPr lang="en-GR" sz="2400" dirty="0">
                <a:effectLst/>
              </a:rPr>
              <a:t> </a:t>
            </a:r>
            <a:endParaRPr lang="en-GR" sz="2400" dirty="0"/>
          </a:p>
        </p:txBody>
      </p:sp>
    </p:spTree>
    <p:extLst>
      <p:ext uri="{BB962C8B-B14F-4D97-AF65-F5344CB8AC3E}">
        <p14:creationId xmlns:p14="http://schemas.microsoft.com/office/powerpoint/2010/main" val="2659805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86AA3-0148-39F8-FAFB-02A7148A638D}"/>
              </a:ext>
            </a:extLst>
          </p:cNvPr>
          <p:cNvSpPr>
            <a:spLocks noGrp="1"/>
          </p:cNvSpPr>
          <p:nvPr>
            <p:ph type="title"/>
          </p:nvPr>
        </p:nvSpPr>
        <p:spPr>
          <a:xfrm>
            <a:off x="609600" y="0"/>
            <a:ext cx="11088030" cy="557561"/>
          </a:xfrm>
        </p:spPr>
        <p:txBody>
          <a:bodyPr>
            <a:normAutofit/>
          </a:bodyPr>
          <a:lstStyle/>
          <a:p>
            <a:r>
              <a:rPr lang="en-GR" sz="2400" dirty="0"/>
              <a:t>The astrological treatise (2)</a:t>
            </a:r>
          </a:p>
        </p:txBody>
      </p:sp>
      <p:sp>
        <p:nvSpPr>
          <p:cNvPr id="5" name="TextBox 4">
            <a:extLst>
              <a:ext uri="{FF2B5EF4-FFF2-40B4-BE49-F238E27FC236}">
                <a16:creationId xmlns:a16="http://schemas.microsoft.com/office/drawing/2014/main" id="{0A4B649F-562A-DAF5-17DF-1026FA60E3AE}"/>
              </a:ext>
            </a:extLst>
          </p:cNvPr>
          <p:cNvSpPr txBox="1"/>
          <p:nvPr/>
        </p:nvSpPr>
        <p:spPr>
          <a:xfrm>
            <a:off x="379141" y="780583"/>
            <a:ext cx="11508060" cy="5632311"/>
          </a:xfrm>
          <a:prstGeom prst="rect">
            <a:avLst/>
          </a:prstGeom>
          <a:noFill/>
        </p:spPr>
        <p:txBody>
          <a:bodyPr wrap="square">
            <a:spAutoFit/>
          </a:bodyPr>
          <a:lstStyle/>
          <a:p>
            <a:r>
              <a:rPr lang="en-GR" sz="2400" dirty="0">
                <a:effectLst/>
                <a:latin typeface="Times New Roman" panose="02020603050405020304" pitchFamily="18" charset="0"/>
                <a:ea typeface="Calibri" panose="020F0502020204030204" pitchFamily="34" charset="0"/>
              </a:rPr>
              <a:t>In the second part, the author explains why and when he cast the horoscope of Islam, and then offers a general analysis of it based on known astrological principles</a:t>
            </a:r>
            <a:r>
              <a:rPr lang="en-GR" sz="2400" i="1" dirty="0">
                <a:effectLst/>
                <a:latin typeface="Times New Roman" panose="02020603050405020304" pitchFamily="18" charset="0"/>
                <a:ea typeface="Calibri" panose="020F0502020204030204" pitchFamily="34" charset="0"/>
              </a:rPr>
              <a:t>. </a:t>
            </a:r>
            <a:r>
              <a:rPr lang="en-GR" sz="2400" dirty="0">
                <a:effectLst/>
                <a:latin typeface="Times New Roman" panose="02020603050405020304" pitchFamily="18" charset="0"/>
                <a:ea typeface="Calibri" panose="020F0502020204030204" pitchFamily="34" charset="0"/>
              </a:rPr>
              <a:t>He says that he was in the school’s small garden with his students when </a:t>
            </a:r>
            <a:r>
              <a:rPr lang="en-GR" sz="2400" dirty="0">
                <a:solidFill>
                  <a:srgbClr val="FFFF00"/>
                </a:solidFill>
                <a:effectLst/>
                <a:latin typeface="Times New Roman" panose="02020603050405020304" pitchFamily="18" charset="0"/>
                <a:ea typeface="Calibri" panose="020F0502020204030204" pitchFamily="34" charset="0"/>
              </a:rPr>
              <a:t>Epiphanios, a merchant who had just arrived from Arabia Felix, </a:t>
            </a:r>
            <a:r>
              <a:rPr lang="en-GR" sz="2400" dirty="0">
                <a:effectLst/>
                <a:latin typeface="Times New Roman" panose="02020603050405020304" pitchFamily="18" charset="0"/>
                <a:ea typeface="Calibri" panose="020F0502020204030204" pitchFamily="34" charset="0"/>
              </a:rPr>
              <a:t>visited him. Upon entering, Epiphanios requested that Stephanos order one of his students </a:t>
            </a:r>
            <a:r>
              <a:rPr lang="en-GR" sz="2400" dirty="0">
                <a:solidFill>
                  <a:srgbClr val="FFC000"/>
                </a:solidFill>
                <a:effectLst/>
                <a:latin typeface="Times New Roman" panose="02020603050405020304" pitchFamily="18" charset="0"/>
                <a:ea typeface="Calibri" panose="020F0502020204030204" pitchFamily="34" charset="0"/>
              </a:rPr>
              <a:t>to suspend the astrolabe and determine the ascending degree of the ecliptic, the planetary positions, and the cardinal points of the horoscope</a:t>
            </a:r>
            <a:r>
              <a:rPr lang="en-GR" sz="2400" dirty="0">
                <a:effectLst/>
                <a:latin typeface="Times New Roman" panose="02020603050405020304" pitchFamily="18" charset="0"/>
                <a:ea typeface="Calibri" panose="020F0502020204030204" pitchFamily="34" charset="0"/>
              </a:rPr>
              <a:t>, because of the importance of the news Epiphanios was about to report. Stephanos ordered “his </a:t>
            </a:r>
            <a:r>
              <a:rPr lang="en-GR" sz="2400" dirty="0">
                <a:solidFill>
                  <a:srgbClr val="FFC000"/>
                </a:solidFill>
                <a:effectLst/>
                <a:latin typeface="Times New Roman" panose="02020603050405020304" pitchFamily="18" charset="0"/>
                <a:ea typeface="Calibri" panose="020F0502020204030204" pitchFamily="34" charset="0"/>
              </a:rPr>
              <a:t>Sophronios</a:t>
            </a:r>
            <a:r>
              <a:rPr lang="en-GR" sz="2400" dirty="0">
                <a:effectLst/>
                <a:latin typeface="Times New Roman" panose="02020603050405020304" pitchFamily="18" charset="0"/>
                <a:ea typeface="Calibri" panose="020F0502020204030204" pitchFamily="34" charset="0"/>
              </a:rPr>
              <a:t>” to do so. “While Sophronios was busy suspending the astrolabe and calculating the hour, Epiphanios began his narrative” regarding </a:t>
            </a:r>
            <a:r>
              <a:rPr lang="en-GR" sz="2400" dirty="0">
                <a:solidFill>
                  <a:srgbClr val="FFFF00"/>
                </a:solidFill>
                <a:effectLst/>
                <a:latin typeface="Times New Roman" panose="02020603050405020304" pitchFamily="18" charset="0"/>
                <a:ea typeface="Calibri" panose="020F0502020204030204" pitchFamily="34" charset="0"/>
              </a:rPr>
              <a:t>the appearance and activity of Muḥammad in Arabia</a:t>
            </a:r>
            <a:r>
              <a:rPr lang="en-GR" sz="2400" dirty="0">
                <a:effectLst/>
                <a:latin typeface="Times New Roman" panose="02020603050405020304" pitchFamily="18" charset="0"/>
                <a:ea typeface="Calibri" panose="020F0502020204030204" pitchFamily="34" charset="0"/>
              </a:rPr>
              <a:t>. </a:t>
            </a:r>
          </a:p>
          <a:p>
            <a:endParaRPr lang="en-GR" sz="2400" dirty="0">
              <a:latin typeface="Times New Roman" panose="02020603050405020304" pitchFamily="18" charset="0"/>
              <a:ea typeface="Calibri" panose="020F0502020204030204" pitchFamily="34" charset="0"/>
            </a:endParaRPr>
          </a:p>
          <a:p>
            <a:r>
              <a:rPr lang="en-GR" sz="2400" dirty="0">
                <a:effectLst/>
                <a:latin typeface="Times New Roman" panose="02020603050405020304" pitchFamily="18" charset="0"/>
                <a:ea typeface="Calibri" panose="020F0502020204030204" pitchFamily="34" charset="0"/>
              </a:rPr>
              <a:t>The third part includes predictions about the events that will take place “during the dominion of this nation”, both in general terms, following the characteristics of the planets found in each of the horoscope’s houses, and specifically during the reign of each of Islam’s future caliphs.</a:t>
            </a:r>
            <a:r>
              <a:rPr lang="en-GR" sz="2400" dirty="0">
                <a:effectLst/>
              </a:rPr>
              <a:t> </a:t>
            </a:r>
            <a:endParaRPr lang="en-GR" sz="2400" dirty="0"/>
          </a:p>
        </p:txBody>
      </p:sp>
    </p:spTree>
    <p:extLst>
      <p:ext uri="{BB962C8B-B14F-4D97-AF65-F5344CB8AC3E}">
        <p14:creationId xmlns:p14="http://schemas.microsoft.com/office/powerpoint/2010/main" val="3460322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16B7-0D07-9264-48C6-FF57D7076D53}"/>
              </a:ext>
            </a:extLst>
          </p:cNvPr>
          <p:cNvSpPr>
            <a:spLocks noGrp="1"/>
          </p:cNvSpPr>
          <p:nvPr>
            <p:ph type="title"/>
          </p:nvPr>
        </p:nvSpPr>
        <p:spPr>
          <a:xfrm>
            <a:off x="609600" y="0"/>
            <a:ext cx="10972800" cy="479502"/>
          </a:xfrm>
        </p:spPr>
        <p:txBody>
          <a:bodyPr>
            <a:noAutofit/>
          </a:bodyPr>
          <a:lstStyle/>
          <a:p>
            <a:r>
              <a:rPr lang="en-GR" sz="2400" dirty="0"/>
              <a:t>Astrological treatise ➢ Alchemical work</a:t>
            </a:r>
          </a:p>
        </p:txBody>
      </p:sp>
      <p:sp>
        <p:nvSpPr>
          <p:cNvPr id="10" name="TextBox 9">
            <a:extLst>
              <a:ext uri="{FF2B5EF4-FFF2-40B4-BE49-F238E27FC236}">
                <a16:creationId xmlns:a16="http://schemas.microsoft.com/office/drawing/2014/main" id="{A223731A-E876-6CF3-3271-71346E32E3A3}"/>
              </a:ext>
            </a:extLst>
          </p:cNvPr>
          <p:cNvSpPr txBox="1"/>
          <p:nvPr/>
        </p:nvSpPr>
        <p:spPr>
          <a:xfrm>
            <a:off x="609600" y="620421"/>
            <a:ext cx="10972799" cy="3785652"/>
          </a:xfrm>
          <a:prstGeom prst="rect">
            <a:avLst/>
          </a:prstGeom>
          <a:noFill/>
        </p:spPr>
        <p:txBody>
          <a:bodyPr wrap="square">
            <a:spAutoFit/>
          </a:bodyPr>
          <a:lstStyle/>
          <a:p>
            <a:r>
              <a:rPr lang="en-GB" sz="2400" dirty="0">
                <a:effectLst/>
                <a:latin typeface="Times New Roman" panose="02020603050405020304" pitchFamily="18" charset="0"/>
                <a:ea typeface="Calibri" panose="020F0502020204030204" pitchFamily="34" charset="0"/>
              </a:rPr>
              <a:t>The</a:t>
            </a:r>
            <a:r>
              <a:rPr lang="en-GR" sz="2400" dirty="0">
                <a:effectLst/>
                <a:latin typeface="Times New Roman" panose="02020603050405020304" pitchFamily="18" charset="0"/>
                <a:ea typeface="Calibri" panose="020F0502020204030204" pitchFamily="34" charset="0"/>
              </a:rPr>
              <a:t> author reminds his student Timotheos and other auditors of the content of his lectures and his </a:t>
            </a:r>
            <a:r>
              <a:rPr lang="en-GR" sz="2400" dirty="0">
                <a:solidFill>
                  <a:srgbClr val="FFFF00"/>
                </a:solidFill>
                <a:effectLst/>
                <a:latin typeface="Times New Roman" panose="02020603050405020304" pitchFamily="18" charset="0"/>
                <a:ea typeface="Calibri" panose="020F0502020204030204" pitchFamily="34" charset="0"/>
              </a:rPr>
              <a:t>teaching method</a:t>
            </a:r>
            <a:r>
              <a:rPr lang="en-GR" sz="2400" dirty="0">
                <a:solidFill>
                  <a:srgbClr val="FFFF00"/>
                </a:solidFill>
                <a:effectLst/>
              </a:rPr>
              <a:t> </a:t>
            </a:r>
            <a:r>
              <a:rPr lang="en-GR" sz="2400" dirty="0">
                <a:effectLst/>
              </a:rPr>
              <a:t>:</a:t>
            </a:r>
            <a:endParaRPr lang="en-GR" sz="2400" dirty="0">
              <a:effectLst/>
              <a:latin typeface="Times New Roman" panose="02020603050405020304" pitchFamily="18" charset="0"/>
              <a:ea typeface="Calibri" panose="020F0502020204030204" pitchFamily="34" charset="0"/>
            </a:endParaRPr>
          </a:p>
          <a:p>
            <a:r>
              <a:rPr lang="en-GR" sz="2400" dirty="0">
                <a:effectLst/>
                <a:latin typeface="Times New Roman" panose="02020603050405020304" pitchFamily="18" charset="0"/>
                <a:ea typeface="Calibri" panose="020F0502020204030204" pitchFamily="34" charset="0"/>
              </a:rPr>
              <a:t>“I have elucidated everything I taught you and your fellow-listeners, my students, by circumscribing it </a:t>
            </a:r>
            <a:r>
              <a:rPr lang="en-GR" sz="2400" dirty="0">
                <a:solidFill>
                  <a:srgbClr val="FFFF00"/>
                </a:solidFill>
                <a:effectLst/>
                <a:latin typeface="Times New Roman" panose="02020603050405020304" pitchFamily="18" charset="0"/>
                <a:ea typeface="Calibri" panose="020F0502020204030204" pitchFamily="34" charset="0"/>
              </a:rPr>
              <a:t>within the limits of philosophy </a:t>
            </a:r>
            <a:r>
              <a:rPr lang="en-GR" sz="2400" dirty="0">
                <a:effectLst/>
                <a:latin typeface="Times New Roman" panose="02020603050405020304" pitchFamily="18" charset="0"/>
                <a:ea typeface="Calibri" panose="020F0502020204030204" pitchFamily="34" charset="0"/>
              </a:rPr>
              <a:t>and clarifying it through theories [so that it be] accurate and truthful not through persuasion [wrought] by the elegance of words but through natural and unexceptionable sequence; [I mean] </a:t>
            </a:r>
            <a:r>
              <a:rPr lang="en-GR" sz="2400" dirty="0">
                <a:solidFill>
                  <a:srgbClr val="FFFF00"/>
                </a:solidFill>
                <a:effectLst/>
                <a:latin typeface="Times New Roman" panose="02020603050405020304" pitchFamily="18" charset="0"/>
                <a:ea typeface="Calibri" panose="020F0502020204030204" pitchFamily="34" charset="0"/>
              </a:rPr>
              <a:t>the Platonic </a:t>
            </a:r>
            <a:r>
              <a:rPr lang="en-GR" sz="2400" dirty="0">
                <a:effectLst/>
                <a:latin typeface="Times New Roman" panose="02020603050405020304" pitchFamily="18" charset="0"/>
                <a:ea typeface="Calibri" panose="020F0502020204030204" pitchFamily="34" charset="0"/>
              </a:rPr>
              <a:t>method of reasoning</a:t>
            </a:r>
            <a:r>
              <a:rPr lang="en-GR" sz="2400" dirty="0">
                <a:solidFill>
                  <a:srgbClr val="FFFF00"/>
                </a:solidFill>
                <a:effectLst/>
                <a:latin typeface="Times New Roman" panose="02020603050405020304" pitchFamily="18" charset="0"/>
                <a:ea typeface="Calibri" panose="020F0502020204030204" pitchFamily="34" charset="0"/>
              </a:rPr>
              <a:t>, Aristotelian </a:t>
            </a:r>
            <a:r>
              <a:rPr lang="en-GR" sz="2400" dirty="0">
                <a:effectLst/>
                <a:latin typeface="Times New Roman" panose="02020603050405020304" pitchFamily="18" charset="0"/>
                <a:ea typeface="Calibri" panose="020F0502020204030204" pitchFamily="34" charset="0"/>
              </a:rPr>
              <a:t>physiology,</a:t>
            </a:r>
            <a:r>
              <a:rPr lang="en-GR" sz="2400" dirty="0">
                <a:solidFill>
                  <a:srgbClr val="FFFF00"/>
                </a:solidFill>
                <a:effectLst/>
                <a:latin typeface="Times New Roman" panose="02020603050405020304" pitchFamily="18" charset="0"/>
                <a:ea typeface="Calibri" panose="020F0502020204030204" pitchFamily="34" charset="0"/>
              </a:rPr>
              <a:t> geometric </a:t>
            </a:r>
            <a:r>
              <a:rPr lang="en-GR" sz="2400" dirty="0">
                <a:effectLst/>
                <a:latin typeface="Times New Roman" panose="02020603050405020304" pitchFamily="18" charset="0"/>
                <a:ea typeface="Calibri" panose="020F0502020204030204" pitchFamily="34" charset="0"/>
              </a:rPr>
              <a:t>deliberations</a:t>
            </a:r>
            <a:r>
              <a:rPr lang="en-GR" sz="2400" dirty="0">
                <a:solidFill>
                  <a:srgbClr val="FFFF00"/>
                </a:solidFill>
                <a:effectLst/>
                <a:latin typeface="Times New Roman" panose="02020603050405020304" pitchFamily="18" charset="0"/>
                <a:ea typeface="Calibri" panose="020F0502020204030204" pitchFamily="34" charset="0"/>
              </a:rPr>
              <a:t>, arithmetic </a:t>
            </a:r>
            <a:r>
              <a:rPr lang="en-GR" sz="2400" dirty="0">
                <a:effectLst/>
                <a:latin typeface="Times New Roman" panose="02020603050405020304" pitchFamily="18" charset="0"/>
                <a:ea typeface="Calibri" panose="020F0502020204030204" pitchFamily="34" charset="0"/>
              </a:rPr>
              <a:t>proportions</a:t>
            </a:r>
            <a:r>
              <a:rPr lang="en-GR" sz="2400" dirty="0">
                <a:solidFill>
                  <a:srgbClr val="FFFF00"/>
                </a:solidFill>
                <a:effectLst/>
                <a:latin typeface="Times New Roman" panose="02020603050405020304" pitchFamily="18" charset="0"/>
                <a:ea typeface="Calibri" panose="020F0502020204030204" pitchFamily="34" charset="0"/>
              </a:rPr>
              <a:t>, musical </a:t>
            </a:r>
            <a:r>
              <a:rPr lang="en-GR" sz="2400" dirty="0">
                <a:effectLst/>
                <a:latin typeface="Times New Roman" panose="02020603050405020304" pitchFamily="18" charset="0"/>
                <a:ea typeface="Calibri" panose="020F0502020204030204" pitchFamily="34" charset="0"/>
              </a:rPr>
              <a:t>repetitions</a:t>
            </a:r>
            <a:r>
              <a:rPr lang="en-GR" sz="2400" dirty="0">
                <a:solidFill>
                  <a:srgbClr val="FFFF00"/>
                </a:solidFill>
                <a:effectLst/>
                <a:latin typeface="Times New Roman" panose="02020603050405020304" pitchFamily="18" charset="0"/>
                <a:ea typeface="Calibri" panose="020F0502020204030204" pitchFamily="34" charset="0"/>
              </a:rPr>
              <a:t>, (the alchemical </a:t>
            </a:r>
            <a:r>
              <a:rPr lang="en-GR" sz="2400" dirty="0">
                <a:effectLst/>
                <a:latin typeface="Times New Roman" panose="02020603050405020304" pitchFamily="18" charset="0"/>
                <a:ea typeface="Calibri" panose="020F0502020204030204" pitchFamily="34" charset="0"/>
              </a:rPr>
              <a:t>allegories</a:t>
            </a:r>
            <a:r>
              <a:rPr lang="en-GR" sz="2400" dirty="0">
                <a:solidFill>
                  <a:srgbClr val="FFFF00"/>
                </a:solidFill>
                <a:effectLst/>
                <a:latin typeface="Times New Roman" panose="02020603050405020304" pitchFamily="18" charset="0"/>
                <a:ea typeface="Calibri" panose="020F0502020204030204" pitchFamily="34" charset="0"/>
              </a:rPr>
              <a:t> and impenetrable processes of thought, the astronomical critical points in human life and the notorious astrological predictions,) the Ptolemaic… </a:t>
            </a:r>
            <a:r>
              <a:rPr lang="en-GR" sz="2400" i="1" dirty="0">
                <a:solidFill>
                  <a:srgbClr val="FFFF00"/>
                </a:solidFill>
                <a:effectLst/>
                <a:latin typeface="Times New Roman" panose="02020603050405020304" pitchFamily="18" charset="0"/>
                <a:ea typeface="Calibri" panose="020F0502020204030204" pitchFamily="34" charset="0"/>
              </a:rPr>
              <a:t>Syntaxeis </a:t>
            </a:r>
            <a:r>
              <a:rPr lang="en-GR" sz="2400" dirty="0">
                <a:solidFill>
                  <a:srgbClr val="FFFF00"/>
                </a:solidFill>
                <a:effectLst/>
                <a:latin typeface="Times New Roman" panose="02020603050405020304" pitchFamily="18" charset="0"/>
                <a:ea typeface="Calibri" panose="020F0502020204030204" pitchFamily="34" charset="0"/>
              </a:rPr>
              <a:t>and his practical enchantments</a:t>
            </a:r>
            <a:r>
              <a:rPr lang="en-GR" sz="2400" dirty="0">
                <a:solidFill>
                  <a:srgbClr val="FFFF00"/>
                </a:solidFill>
                <a:latin typeface="Times New Roman" panose="02020603050405020304" pitchFamily="18" charset="0"/>
                <a:ea typeface="Calibri" panose="020F0502020204030204" pitchFamily="34" charset="0"/>
              </a:rPr>
              <a:t>.”</a:t>
            </a:r>
          </a:p>
        </p:txBody>
      </p:sp>
      <p:sp>
        <p:nvSpPr>
          <p:cNvPr id="12" name="TextBox 11">
            <a:extLst>
              <a:ext uri="{FF2B5EF4-FFF2-40B4-BE49-F238E27FC236}">
                <a16:creationId xmlns:a16="http://schemas.microsoft.com/office/drawing/2014/main" id="{696A5BB6-DBC4-F7E4-3E2A-4B4746D0C957}"/>
              </a:ext>
            </a:extLst>
          </p:cNvPr>
          <p:cNvSpPr txBox="1"/>
          <p:nvPr/>
        </p:nvSpPr>
        <p:spPr>
          <a:xfrm>
            <a:off x="609601" y="4406073"/>
            <a:ext cx="10972798" cy="1938992"/>
          </a:xfrm>
          <a:prstGeom prst="rect">
            <a:avLst/>
          </a:prstGeom>
          <a:noFill/>
        </p:spPr>
        <p:txBody>
          <a:bodyPr wrap="square">
            <a:spAutoFit/>
          </a:bodyPr>
          <a:lstStyle/>
          <a:p>
            <a:r>
              <a:rPr lang="en-GR" sz="2400" dirty="0">
                <a:effectLst/>
                <a:latin typeface="Times New Roman" panose="02020603050405020304" pitchFamily="18" charset="0"/>
                <a:ea typeface="Calibri" panose="020F0502020204030204" pitchFamily="34" charset="0"/>
              </a:rPr>
              <a:t>“Not only these and [other] such animals have had such a birth, but also many </a:t>
            </a:r>
            <a:r>
              <a:rPr lang="en-GR" sz="2400" dirty="0">
                <a:solidFill>
                  <a:srgbClr val="FFC000"/>
                </a:solidFill>
                <a:effectLst/>
                <a:latin typeface="Times New Roman" panose="02020603050405020304" pitchFamily="18" charset="0"/>
                <a:ea typeface="Calibri" panose="020F0502020204030204" pitchFamily="34" charset="0"/>
              </a:rPr>
              <a:t>other</a:t>
            </a:r>
            <a:r>
              <a:rPr lang="en-GR" sz="2400" dirty="0">
                <a:solidFill>
                  <a:srgbClr val="FF0000"/>
                </a:solidFill>
                <a:effectLst/>
                <a:latin typeface="Times New Roman" panose="02020603050405020304" pitchFamily="18" charset="0"/>
                <a:ea typeface="Calibri" panose="020F0502020204030204" pitchFamily="34" charset="0"/>
              </a:rPr>
              <a:t> </a:t>
            </a:r>
            <a:r>
              <a:rPr lang="en-GR" sz="2400" dirty="0">
                <a:solidFill>
                  <a:srgbClr val="FFC000"/>
                </a:solidFill>
                <a:effectLst/>
                <a:latin typeface="Times New Roman" panose="02020603050405020304" pitchFamily="18" charset="0"/>
                <a:ea typeface="Calibri" panose="020F0502020204030204" pitchFamily="34" charset="0"/>
              </a:rPr>
              <a:t>forms are produced by putrefaction, </a:t>
            </a:r>
            <a:r>
              <a:rPr lang="en-GR" sz="2400" dirty="0">
                <a:effectLst/>
                <a:latin typeface="Times New Roman" panose="02020603050405020304" pitchFamily="18" charset="0"/>
                <a:ea typeface="Calibri" panose="020F0502020204030204" pitchFamily="34" charset="0"/>
              </a:rPr>
              <a:t>according to the differences of species and the </a:t>
            </a:r>
            <a:r>
              <a:rPr lang="en-GR" sz="2400" dirty="0">
                <a:solidFill>
                  <a:srgbClr val="FFC000"/>
                </a:solidFill>
                <a:effectLst/>
                <a:latin typeface="Times New Roman" panose="02020603050405020304" pitchFamily="18" charset="0"/>
                <a:ea typeface="Calibri" panose="020F0502020204030204" pitchFamily="34" charset="0"/>
              </a:rPr>
              <a:t>position of the stars</a:t>
            </a:r>
            <a:r>
              <a:rPr lang="en-GR" sz="2400" dirty="0">
                <a:effectLst/>
                <a:latin typeface="Times New Roman" panose="02020603050405020304" pitchFamily="18" charset="0"/>
                <a:ea typeface="Calibri" panose="020F0502020204030204" pitchFamily="34" charset="0"/>
              </a:rPr>
              <a:t>, such as the metals, for example, </a:t>
            </a:r>
            <a:r>
              <a:rPr lang="en-GR" sz="2400" dirty="0">
                <a:solidFill>
                  <a:srgbClr val="FFC000"/>
                </a:solidFill>
                <a:effectLst/>
                <a:latin typeface="Times New Roman" panose="02020603050405020304" pitchFamily="18" charset="0"/>
                <a:ea typeface="Calibri" panose="020F0502020204030204" pitchFamily="34" charset="0"/>
              </a:rPr>
              <a:t>gold, silver, copper, iron</a:t>
            </a:r>
            <a:r>
              <a:rPr lang="en-GR" sz="2400" dirty="0">
                <a:effectLst/>
                <a:latin typeface="Times New Roman" panose="02020603050405020304" pitchFamily="18" charset="0"/>
                <a:ea typeface="Calibri" panose="020F0502020204030204" pitchFamily="34" charset="0"/>
              </a:rPr>
              <a:t>, and </a:t>
            </a:r>
            <a:r>
              <a:rPr lang="en-GR" sz="2400" dirty="0">
                <a:solidFill>
                  <a:srgbClr val="FFC000"/>
                </a:solidFill>
                <a:effectLst/>
                <a:latin typeface="Times New Roman" panose="02020603050405020304" pitchFamily="18" charset="0"/>
                <a:ea typeface="Calibri" panose="020F0502020204030204" pitchFamily="34" charset="0"/>
              </a:rPr>
              <a:t>lead</a:t>
            </a:r>
            <a:r>
              <a:rPr lang="en-GR" sz="2400" dirty="0">
                <a:effectLst/>
                <a:latin typeface="Times New Roman" panose="02020603050405020304" pitchFamily="18" charset="0"/>
                <a:ea typeface="Calibri" panose="020F0502020204030204" pitchFamily="34" charset="0"/>
              </a:rPr>
              <a:t>; the different </a:t>
            </a:r>
            <a:r>
              <a:rPr lang="en-GR" sz="2400" dirty="0">
                <a:solidFill>
                  <a:srgbClr val="FFC000"/>
                </a:solidFill>
                <a:effectLst/>
                <a:latin typeface="Times New Roman" panose="02020603050405020304" pitchFamily="18" charset="0"/>
                <a:ea typeface="Calibri" panose="020F0502020204030204" pitchFamily="34" charset="0"/>
              </a:rPr>
              <a:t>stones</a:t>
            </a:r>
            <a:r>
              <a:rPr lang="en-GR" sz="2400" dirty="0">
                <a:effectLst/>
                <a:latin typeface="Times New Roman" panose="02020603050405020304" pitchFamily="18" charset="0"/>
                <a:ea typeface="Calibri" panose="020F0502020204030204" pitchFamily="34" charset="0"/>
              </a:rPr>
              <a:t>; and whatever is like them. </a:t>
            </a:r>
            <a:r>
              <a:rPr lang="en-GR" sz="2400" dirty="0">
                <a:solidFill>
                  <a:srgbClr val="FFC000"/>
                </a:solidFill>
                <a:effectLst/>
                <a:latin typeface="Times New Roman" panose="02020603050405020304" pitchFamily="18" charset="0"/>
                <a:ea typeface="Calibri" panose="020F0502020204030204" pitchFamily="34" charset="0"/>
              </a:rPr>
              <a:t>Those of us who </a:t>
            </a:r>
            <a:r>
              <a:rPr lang="en-GR" sz="2400" i="1" dirty="0">
                <a:solidFill>
                  <a:srgbClr val="FFC000"/>
                </a:solidFill>
                <a:effectLst/>
                <a:latin typeface="Times New Roman" panose="02020603050405020304" pitchFamily="18" charset="0"/>
                <a:ea typeface="Calibri" panose="020F0502020204030204" pitchFamily="34" charset="0"/>
              </a:rPr>
              <a:t>remember understand</a:t>
            </a:r>
            <a:r>
              <a:rPr lang="en-GR" sz="2400" dirty="0">
                <a:solidFill>
                  <a:srgbClr val="FFC000"/>
                </a:solidFill>
                <a:effectLst/>
                <a:latin typeface="Times New Roman" panose="02020603050405020304" pitchFamily="18" charset="0"/>
                <a:ea typeface="Calibri" panose="020F0502020204030204" pitchFamily="34" charset="0"/>
              </a:rPr>
              <a:t> [the process of their birth] well</a:t>
            </a:r>
            <a:r>
              <a:rPr lang="en-GR" sz="2400" dirty="0">
                <a:solidFill>
                  <a:srgbClr val="FFC000"/>
                </a:solidFill>
                <a:latin typeface="Times New Roman" panose="02020603050405020304" pitchFamily="18" charset="0"/>
                <a:ea typeface="Calibri" panose="020F0502020204030204" pitchFamily="34" charset="0"/>
              </a:rPr>
              <a:t>.”</a:t>
            </a:r>
            <a:endParaRPr lang="en-GR" sz="2400" dirty="0">
              <a:solidFill>
                <a:srgbClr val="FFC000"/>
              </a:solidFill>
            </a:endParaRPr>
          </a:p>
        </p:txBody>
      </p:sp>
    </p:spTree>
    <p:extLst>
      <p:ext uri="{BB962C8B-B14F-4D97-AF65-F5344CB8AC3E}">
        <p14:creationId xmlns:p14="http://schemas.microsoft.com/office/powerpoint/2010/main" val="423362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873886-ED2E-0F43-4425-382E24F8772F}"/>
              </a:ext>
            </a:extLst>
          </p:cNvPr>
          <p:cNvSpPr txBox="1"/>
          <p:nvPr/>
        </p:nvSpPr>
        <p:spPr>
          <a:xfrm>
            <a:off x="5007429" y="151179"/>
            <a:ext cx="7184571" cy="6555641"/>
          </a:xfrm>
          <a:prstGeom prst="rect">
            <a:avLst/>
          </a:prstGeom>
          <a:noFill/>
        </p:spPr>
        <p:txBody>
          <a:bodyPr wrap="square">
            <a:spAutoFit/>
          </a:bodyPr>
          <a:lstStyle/>
          <a:p>
            <a:r>
              <a:rPr lang="en-GR" sz="2400" dirty="0">
                <a:latin typeface="Times New Roman" panose="02020603050405020304" pitchFamily="18" charset="0"/>
                <a:ea typeface="Calibri" panose="020F0502020204030204" pitchFamily="34" charset="0"/>
              </a:rPr>
              <a:t>As reported in the text, the merchant Epiphanios visited Stephanos on </a:t>
            </a:r>
            <a:r>
              <a:rPr lang="en-GR" sz="2400" dirty="0">
                <a:solidFill>
                  <a:srgbClr val="FFFF00"/>
                </a:solidFill>
                <a:latin typeface="Times New Roman" panose="02020603050405020304" pitchFamily="18" charset="0"/>
                <a:ea typeface="Calibri" panose="020F0502020204030204" pitchFamily="34" charset="0"/>
              </a:rPr>
              <a:t>Tuesday, 5 Thoth according to the Egyptians, in the third hour. </a:t>
            </a:r>
            <a:r>
              <a:rPr lang="en-GR" sz="2400" dirty="0">
                <a:latin typeface="Times New Roman" panose="02020603050405020304" pitchFamily="18" charset="0"/>
                <a:ea typeface="Calibri" panose="020F0502020204030204" pitchFamily="34" charset="0"/>
              </a:rPr>
              <a:t>➢ </a:t>
            </a:r>
            <a:r>
              <a:rPr lang="en-US" sz="2400" dirty="0">
                <a:solidFill>
                  <a:srgbClr val="FFFF00"/>
                </a:solidFill>
                <a:latin typeface="Times New Roman" panose="02020603050405020304" pitchFamily="18" charset="0"/>
                <a:ea typeface="Μοντέρνα"/>
                <a:cs typeface="Times New Roman" panose="02020603050405020304" pitchFamily="18" charset="0"/>
              </a:rPr>
              <a:t>1.9.621, 8:55 am</a:t>
            </a:r>
          </a:p>
          <a:p>
            <a:endParaRPr lang="en-US" sz="1800" dirty="0">
              <a:effectLst/>
              <a:latin typeface="Times New Roman" panose="02020603050405020304" pitchFamily="18" charset="0"/>
              <a:ea typeface="Μοντέρνα"/>
              <a:cs typeface="Times New Roman" panose="02020603050405020304" pitchFamily="18" charset="0"/>
            </a:endParaRPr>
          </a:p>
          <a:p>
            <a:r>
              <a:rPr lang="en-US" sz="2400" dirty="0">
                <a:effectLst/>
                <a:latin typeface="Times New Roman" panose="02020603050405020304" pitchFamily="18" charset="0"/>
                <a:ea typeface="Μοντέρνα"/>
                <a:cs typeface="Times New Roman" panose="02020603050405020304" pitchFamily="18" charset="0"/>
              </a:rPr>
              <a:t>The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Sun and Mercury </a:t>
            </a:r>
            <a:r>
              <a:rPr lang="en-US" sz="2400" dirty="0">
                <a:effectLst/>
                <a:latin typeface="Times New Roman" panose="02020603050405020304" pitchFamily="18" charset="0"/>
                <a:ea typeface="Μοντέρνα"/>
                <a:cs typeface="Times New Roman" panose="02020603050405020304" pitchFamily="18" charset="0"/>
              </a:rPr>
              <a:t>are in 9°5'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Virgo</a:t>
            </a:r>
            <a:r>
              <a:rPr lang="en-US" sz="2400" dirty="0">
                <a:effectLst/>
                <a:latin typeface="Times New Roman" panose="02020603050405020304" pitchFamily="18" charset="0"/>
                <a:ea typeface="Μοντέρνα"/>
                <a:cs typeface="Times New Roman" panose="02020603050405020304" pitchFamily="18" charset="0"/>
              </a:rPr>
              <a:t> in the </a:t>
            </a:r>
            <a:r>
              <a:rPr lang="en-US" sz="2400" dirty="0">
                <a:solidFill>
                  <a:srgbClr val="FFFF00"/>
                </a:solidFill>
                <a:latin typeface="Times New Roman" panose="02020603050405020304" pitchFamily="18" charset="0"/>
                <a:ea typeface="Μοντέρνα"/>
                <a:cs typeface="Times New Roman" panose="02020603050405020304" pitchFamily="18" charset="0"/>
              </a:rPr>
              <a:t>12</a:t>
            </a:r>
            <a:r>
              <a:rPr lang="en-US" sz="2400" baseline="30000" dirty="0">
                <a:solidFill>
                  <a:srgbClr val="FFFF00"/>
                </a:solidFill>
                <a:latin typeface="Times New Roman" panose="02020603050405020304" pitchFamily="18" charset="0"/>
                <a:ea typeface="Μοντέρνα"/>
                <a:cs typeface="Times New Roman" panose="02020603050405020304" pitchFamily="18" charset="0"/>
              </a:rPr>
              <a:t>th</a:t>
            </a:r>
            <a:r>
              <a:rPr lang="en-US" sz="2400" dirty="0">
                <a:solidFill>
                  <a:srgbClr val="FFFF00"/>
                </a:solidFill>
                <a:latin typeface="Times New Roman" panose="02020603050405020304" pitchFamily="18" charset="0"/>
                <a:ea typeface="Μοντέρνα"/>
                <a:cs typeface="Times New Roman" panose="02020603050405020304" pitchFamily="18" charset="0"/>
              </a:rPr>
              <a:t>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 house</a:t>
            </a:r>
            <a:r>
              <a:rPr lang="en-US" sz="2400" dirty="0">
                <a:effectLst/>
                <a:latin typeface="Times New Roman" panose="02020603050405020304" pitchFamily="18" charset="0"/>
                <a:ea typeface="Μοντέρνα"/>
                <a:cs typeface="Times New Roman" panose="02020603050405020304" pitchFamily="18" charset="0"/>
              </a:rPr>
              <a:t>. </a:t>
            </a:r>
          </a:p>
          <a:p>
            <a:r>
              <a:rPr lang="en-US" sz="2400" dirty="0">
                <a:effectLst/>
                <a:latin typeface="Times New Roman" panose="02020603050405020304" pitchFamily="18" charset="0"/>
                <a:ea typeface="Μοντέρνα"/>
                <a:cs typeface="Times New Roman" panose="02020603050405020304" pitchFamily="18" charset="0"/>
              </a:rPr>
              <a:t>The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Moon</a:t>
            </a:r>
            <a:r>
              <a:rPr lang="en-US" sz="2400" dirty="0">
                <a:effectLst/>
                <a:latin typeface="Times New Roman" panose="02020603050405020304" pitchFamily="18" charset="0"/>
                <a:ea typeface="Μοντέρνα"/>
                <a:cs typeface="Times New Roman" panose="02020603050405020304" pitchFamily="18" charset="0"/>
              </a:rPr>
              <a:t> is in 12°16'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Capricorn</a:t>
            </a:r>
            <a:r>
              <a:rPr lang="en-US" sz="2400" dirty="0">
                <a:effectLst/>
                <a:latin typeface="Times New Roman" panose="02020603050405020304" pitchFamily="18" charset="0"/>
                <a:ea typeface="Μοντέρνα"/>
                <a:cs typeface="Times New Roman" panose="02020603050405020304" pitchFamily="18" charset="0"/>
              </a:rPr>
              <a:t> in the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4</a:t>
            </a:r>
            <a:r>
              <a:rPr lang="en-US" sz="2400" baseline="30000" dirty="0">
                <a:solidFill>
                  <a:srgbClr val="FFFF00"/>
                </a:solidFill>
                <a:effectLst/>
                <a:latin typeface="Times New Roman" panose="02020603050405020304" pitchFamily="18" charset="0"/>
                <a:ea typeface="Μοντέρνα"/>
                <a:cs typeface="Times New Roman" panose="02020603050405020304" pitchFamily="18" charset="0"/>
              </a:rPr>
              <a:t>th</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 house</a:t>
            </a:r>
            <a:r>
              <a:rPr lang="en-US" sz="2400" dirty="0">
                <a:effectLst/>
                <a:latin typeface="Times New Roman" panose="02020603050405020304" pitchFamily="18" charset="0"/>
                <a:ea typeface="Μοντέρνα"/>
                <a:cs typeface="Times New Roman" panose="02020603050405020304" pitchFamily="18" charset="0"/>
              </a:rPr>
              <a:t>. </a:t>
            </a:r>
          </a:p>
          <a:p>
            <a:r>
              <a:rPr lang="en-US" sz="2400" dirty="0">
                <a:solidFill>
                  <a:srgbClr val="FFFF00"/>
                </a:solidFill>
                <a:effectLst/>
                <a:latin typeface="Times New Roman" panose="02020603050405020304" pitchFamily="18" charset="0"/>
                <a:ea typeface="Μοντέρνα"/>
                <a:cs typeface="Times New Roman" panose="02020603050405020304" pitchFamily="18" charset="0"/>
              </a:rPr>
              <a:t>Venus</a:t>
            </a:r>
            <a:r>
              <a:rPr lang="en-US" sz="2400" dirty="0">
                <a:effectLst/>
                <a:latin typeface="Times New Roman" panose="02020603050405020304" pitchFamily="18" charset="0"/>
                <a:ea typeface="Μοντέρνα"/>
                <a:cs typeface="Times New Roman" panose="02020603050405020304" pitchFamily="18" charset="0"/>
              </a:rPr>
              <a:t> is in 26°6'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Leo</a:t>
            </a:r>
            <a:r>
              <a:rPr lang="en-US" sz="2400" dirty="0">
                <a:effectLst/>
                <a:latin typeface="Times New Roman" panose="02020603050405020304" pitchFamily="18" charset="0"/>
                <a:ea typeface="Μοντέρνα"/>
                <a:cs typeface="Times New Roman" panose="02020603050405020304" pitchFamily="18" charset="0"/>
              </a:rPr>
              <a:t>, in conjunction with </a:t>
            </a:r>
          </a:p>
          <a:p>
            <a:r>
              <a:rPr lang="en-US" sz="2400" dirty="0">
                <a:effectLst/>
                <a:latin typeface="Times New Roman" panose="02020603050405020304" pitchFamily="18" charset="0"/>
                <a:ea typeface="Μοντέρνα"/>
                <a:cs typeface="Times New Roman" panose="02020603050405020304" pitchFamily="18" charset="0"/>
              </a:rPr>
              <a:t>the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Moon’s ascending node </a:t>
            </a:r>
            <a:r>
              <a:rPr lang="en-US" sz="2400" dirty="0">
                <a:effectLst/>
                <a:latin typeface="Times New Roman" panose="02020603050405020304" pitchFamily="18" charset="0"/>
                <a:ea typeface="Μοντέρνα"/>
                <a:cs typeface="Times New Roman" panose="02020603050405020304" pitchFamily="18" charset="0"/>
              </a:rPr>
              <a:t>at 19°50'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Leo</a:t>
            </a:r>
            <a:r>
              <a:rPr lang="en-US" sz="2400" dirty="0">
                <a:effectLst/>
                <a:latin typeface="Times New Roman" panose="02020603050405020304" pitchFamily="18" charset="0"/>
                <a:ea typeface="Μοντέρνα"/>
                <a:cs typeface="Times New Roman" panose="02020603050405020304" pitchFamily="18" charset="0"/>
              </a:rPr>
              <a:t>, both in the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11</a:t>
            </a:r>
            <a:r>
              <a:rPr lang="en-US" sz="2400" baseline="30000" dirty="0">
                <a:solidFill>
                  <a:srgbClr val="FFFF00"/>
                </a:solidFill>
                <a:effectLst/>
                <a:latin typeface="Times New Roman" panose="02020603050405020304" pitchFamily="18" charset="0"/>
                <a:ea typeface="Μοντέρνα"/>
                <a:cs typeface="Times New Roman" panose="02020603050405020304" pitchFamily="18" charset="0"/>
              </a:rPr>
              <a:t>th</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 house</a:t>
            </a:r>
            <a:r>
              <a:rPr lang="en-US" sz="2400" dirty="0">
                <a:effectLst/>
                <a:latin typeface="Times New Roman" panose="02020603050405020304" pitchFamily="18" charset="0"/>
                <a:ea typeface="Μοντέρνα"/>
                <a:cs typeface="Times New Roman" panose="02020603050405020304" pitchFamily="18" charset="0"/>
              </a:rPr>
              <a:t>. </a:t>
            </a:r>
          </a:p>
          <a:p>
            <a:r>
              <a:rPr lang="en-US" sz="2400" dirty="0">
                <a:solidFill>
                  <a:srgbClr val="FFFF00"/>
                </a:solidFill>
                <a:effectLst/>
                <a:latin typeface="Times New Roman" panose="02020603050405020304" pitchFamily="18" charset="0"/>
                <a:ea typeface="Μοντέρνα"/>
                <a:cs typeface="Times New Roman" panose="02020603050405020304" pitchFamily="18" charset="0"/>
              </a:rPr>
              <a:t>Saturn</a:t>
            </a:r>
            <a:r>
              <a:rPr lang="en-US" sz="2400" dirty="0">
                <a:effectLst/>
                <a:latin typeface="Times New Roman" panose="02020603050405020304" pitchFamily="18" charset="0"/>
                <a:ea typeface="Μοντέρνα"/>
                <a:cs typeface="Times New Roman" panose="02020603050405020304" pitchFamily="18" charset="0"/>
              </a:rPr>
              <a:t> is in 23°30'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Cancer</a:t>
            </a:r>
            <a:r>
              <a:rPr lang="en-US" sz="2400" dirty="0">
                <a:effectLst/>
                <a:latin typeface="Times New Roman" panose="02020603050405020304" pitchFamily="18" charset="0"/>
                <a:ea typeface="Μοντέρνα"/>
                <a:cs typeface="Times New Roman" panose="02020603050405020304" pitchFamily="18" charset="0"/>
              </a:rPr>
              <a:t>, in conjunction with the upper culminating point of the ecliptic in the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10</a:t>
            </a:r>
            <a:r>
              <a:rPr lang="en-US" sz="2400" baseline="30000" dirty="0">
                <a:solidFill>
                  <a:srgbClr val="FFFF00"/>
                </a:solidFill>
                <a:effectLst/>
                <a:latin typeface="Times New Roman" panose="02020603050405020304" pitchFamily="18" charset="0"/>
                <a:ea typeface="Μοντέρνα"/>
                <a:cs typeface="Times New Roman" panose="02020603050405020304" pitchFamily="18" charset="0"/>
              </a:rPr>
              <a:t>th</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  house</a:t>
            </a:r>
            <a:r>
              <a:rPr lang="en-US" sz="2400" dirty="0">
                <a:effectLst/>
                <a:latin typeface="Times New Roman" panose="02020603050405020304" pitchFamily="18" charset="0"/>
                <a:ea typeface="Μοντέρνα"/>
                <a:cs typeface="Times New Roman" panose="02020603050405020304" pitchFamily="18" charset="0"/>
              </a:rPr>
              <a:t>. </a:t>
            </a:r>
          </a:p>
          <a:p>
            <a:r>
              <a:rPr lang="en-US" sz="2400" dirty="0">
                <a:solidFill>
                  <a:srgbClr val="FFFF00"/>
                </a:solidFill>
                <a:effectLst/>
                <a:latin typeface="Times New Roman" panose="02020603050405020304" pitchFamily="18" charset="0"/>
                <a:ea typeface="Μοντέρνα"/>
                <a:cs typeface="Times New Roman" panose="02020603050405020304" pitchFamily="18" charset="0"/>
              </a:rPr>
              <a:t>Mars</a:t>
            </a:r>
            <a:r>
              <a:rPr lang="en-US" sz="2400" dirty="0">
                <a:effectLst/>
                <a:latin typeface="Times New Roman" panose="02020603050405020304" pitchFamily="18" charset="0"/>
                <a:ea typeface="Μοντέρνα"/>
                <a:cs typeface="Times New Roman" panose="02020603050405020304" pitchFamily="18" charset="0"/>
              </a:rPr>
              <a:t> is in 2°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Cancer</a:t>
            </a:r>
            <a:r>
              <a:rPr lang="en-US" sz="2400" dirty="0">
                <a:effectLst/>
                <a:latin typeface="Times New Roman" panose="02020603050405020304" pitchFamily="18" charset="0"/>
                <a:ea typeface="Μοντέρνα"/>
                <a:cs typeface="Times New Roman" panose="02020603050405020304" pitchFamily="18" charset="0"/>
              </a:rPr>
              <a:t> in the </a:t>
            </a:r>
            <a:r>
              <a:rPr lang="en-US" sz="2400" dirty="0">
                <a:solidFill>
                  <a:srgbClr val="FFFF00"/>
                </a:solidFill>
                <a:latin typeface="Times New Roman" panose="02020603050405020304" pitchFamily="18" charset="0"/>
                <a:ea typeface="Μοντέρνα"/>
                <a:cs typeface="Times New Roman" panose="02020603050405020304" pitchFamily="18" charset="0"/>
              </a:rPr>
              <a:t>10</a:t>
            </a:r>
            <a:r>
              <a:rPr lang="en-US" sz="2400" baseline="30000" dirty="0">
                <a:solidFill>
                  <a:srgbClr val="FFFF00"/>
                </a:solidFill>
                <a:latin typeface="Times New Roman" panose="02020603050405020304" pitchFamily="18" charset="0"/>
                <a:ea typeface="Μοντέρνα"/>
                <a:cs typeface="Times New Roman" panose="02020603050405020304" pitchFamily="18" charset="0"/>
              </a:rPr>
              <a:t>th</a:t>
            </a:r>
            <a:r>
              <a:rPr lang="en-US" sz="2400" dirty="0">
                <a:solidFill>
                  <a:srgbClr val="FFFF00"/>
                </a:solidFill>
                <a:latin typeface="Times New Roman" panose="02020603050405020304" pitchFamily="18" charset="0"/>
                <a:ea typeface="Μοντέρνα"/>
                <a:cs typeface="Times New Roman" panose="02020603050405020304" pitchFamily="18" charset="0"/>
              </a:rPr>
              <a:t>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 house</a:t>
            </a:r>
            <a:r>
              <a:rPr lang="en-US" sz="2400" dirty="0">
                <a:effectLst/>
                <a:latin typeface="Times New Roman" panose="02020603050405020304" pitchFamily="18" charset="0"/>
                <a:ea typeface="Μοντέρνα"/>
                <a:cs typeface="Times New Roman" panose="02020603050405020304" pitchFamily="18" charset="0"/>
              </a:rPr>
              <a:t>. </a:t>
            </a:r>
          </a:p>
          <a:p>
            <a:r>
              <a:rPr lang="en-US" sz="2400" dirty="0">
                <a:solidFill>
                  <a:srgbClr val="FFFF00"/>
                </a:solidFill>
                <a:effectLst/>
                <a:latin typeface="Times New Roman" panose="02020603050405020304" pitchFamily="18" charset="0"/>
                <a:ea typeface="Μοντέρνα"/>
                <a:cs typeface="Times New Roman" panose="02020603050405020304" pitchFamily="18" charset="0"/>
              </a:rPr>
              <a:t>Jupiter</a:t>
            </a:r>
            <a:r>
              <a:rPr lang="en-US" sz="2400" dirty="0">
                <a:effectLst/>
                <a:latin typeface="Times New Roman" panose="02020603050405020304" pitchFamily="18" charset="0"/>
                <a:ea typeface="Μοντέρνα"/>
                <a:cs typeface="Times New Roman" panose="02020603050405020304" pitchFamily="18" charset="0"/>
              </a:rPr>
              <a:t> is in 20°39’ </a:t>
            </a:r>
            <a:r>
              <a:rPr lang="en-US" sz="2400" dirty="0">
                <a:solidFill>
                  <a:srgbClr val="FFFF00"/>
                </a:solidFill>
                <a:latin typeface="Times New Roman" panose="02020603050405020304" pitchFamily="18" charset="0"/>
                <a:ea typeface="Μοντέρνα"/>
                <a:cs typeface="Times New Roman" panose="02020603050405020304" pitchFamily="18" charset="0"/>
              </a:rPr>
              <a:t>Capricorn</a:t>
            </a:r>
            <a:r>
              <a:rPr lang="en-US" sz="2400" dirty="0">
                <a:effectLst/>
                <a:latin typeface="Times New Roman" panose="02020603050405020304" pitchFamily="18" charset="0"/>
                <a:ea typeface="Μοντέρνα"/>
                <a:cs typeface="Times New Roman" panose="02020603050405020304" pitchFamily="18" charset="0"/>
              </a:rPr>
              <a:t>, and the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lot of fortune </a:t>
            </a:r>
            <a:r>
              <a:rPr lang="en-US" sz="2400" dirty="0">
                <a:effectLst/>
                <a:latin typeface="Times New Roman" panose="02020603050405020304" pitchFamily="18" charset="0"/>
                <a:ea typeface="Μοντέρνα"/>
                <a:cs typeface="Times New Roman" panose="02020603050405020304" pitchFamily="18" charset="0"/>
              </a:rPr>
              <a:t>is in 22°9'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Capricorn</a:t>
            </a:r>
            <a:r>
              <a:rPr lang="en-US" sz="2400" dirty="0">
                <a:effectLst/>
                <a:latin typeface="Times New Roman" panose="02020603050405020304" pitchFamily="18" charset="0"/>
                <a:ea typeface="Μοντέρνα"/>
                <a:cs typeface="Times New Roman" panose="02020603050405020304" pitchFamily="18" charset="0"/>
              </a:rPr>
              <a:t>, in conjunction with the lower culmination. </a:t>
            </a:r>
          </a:p>
          <a:p>
            <a:r>
              <a:rPr lang="en-US" sz="2400" dirty="0">
                <a:effectLst/>
                <a:latin typeface="Times New Roman" panose="02020603050405020304" pitchFamily="18" charset="0"/>
                <a:ea typeface="Μοντέρνα"/>
                <a:cs typeface="Times New Roman" panose="02020603050405020304" pitchFamily="18" charset="0"/>
              </a:rPr>
              <a:t>The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Moon’s descending node </a:t>
            </a:r>
            <a:r>
              <a:rPr lang="en-US" sz="2400" dirty="0">
                <a:effectLst/>
                <a:latin typeface="Times New Roman" panose="02020603050405020304" pitchFamily="18" charset="0"/>
                <a:ea typeface="Μοντέρνα"/>
                <a:cs typeface="Times New Roman" panose="02020603050405020304" pitchFamily="18" charset="0"/>
              </a:rPr>
              <a:t>is in 19°50'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Aquarius</a:t>
            </a:r>
            <a:r>
              <a:rPr lang="en-US" sz="2400" dirty="0">
                <a:effectLst/>
                <a:latin typeface="Times New Roman" panose="02020603050405020304" pitchFamily="18" charset="0"/>
                <a:ea typeface="Μοντέρνα"/>
                <a:cs typeface="Times New Roman" panose="02020603050405020304" pitchFamily="18" charset="0"/>
              </a:rPr>
              <a:t> in the </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5</a:t>
            </a:r>
            <a:r>
              <a:rPr lang="en-US" sz="2400" baseline="30000" dirty="0">
                <a:solidFill>
                  <a:srgbClr val="FFFF00"/>
                </a:solidFill>
                <a:effectLst/>
                <a:latin typeface="Times New Roman" panose="02020603050405020304" pitchFamily="18" charset="0"/>
                <a:ea typeface="Μοντέρνα"/>
                <a:cs typeface="Times New Roman" panose="02020603050405020304" pitchFamily="18" charset="0"/>
              </a:rPr>
              <a:t>th</a:t>
            </a:r>
            <a:r>
              <a:rPr lang="en-US" sz="2400" dirty="0">
                <a:solidFill>
                  <a:srgbClr val="FFFF00"/>
                </a:solidFill>
                <a:effectLst/>
                <a:latin typeface="Times New Roman" panose="02020603050405020304" pitchFamily="18" charset="0"/>
                <a:ea typeface="Μοντέρνα"/>
                <a:cs typeface="Times New Roman" panose="02020603050405020304" pitchFamily="18" charset="0"/>
              </a:rPr>
              <a:t> house</a:t>
            </a:r>
            <a:r>
              <a:rPr lang="en-US" sz="2400" dirty="0">
                <a:effectLst/>
                <a:latin typeface="Times New Roman" panose="02020603050405020304" pitchFamily="18" charset="0"/>
                <a:ea typeface="Μοντέρνα"/>
                <a:cs typeface="Times New Roman" panose="02020603050405020304" pitchFamily="18" charset="0"/>
              </a:rPr>
              <a:t>.</a:t>
            </a:r>
            <a:endParaRPr lang="en-GR" sz="2400" dirty="0">
              <a:effectLst/>
              <a:latin typeface="Times New Roman" panose="02020603050405020304" pitchFamily="18" charset="0"/>
              <a:ea typeface="Μοντέρνα"/>
              <a:cs typeface="Times New Roman" panose="02020603050405020304" pitchFamily="18" charset="0"/>
            </a:endParaRPr>
          </a:p>
          <a:p>
            <a:endParaRPr lang="en-GR" sz="1800" dirty="0">
              <a:effectLst/>
              <a:latin typeface="Times New Roman" panose="02020603050405020304" pitchFamily="18" charset="0"/>
              <a:ea typeface="Calibri" panose="020F0502020204030204" pitchFamily="34" charset="0"/>
            </a:endParaRPr>
          </a:p>
        </p:txBody>
      </p:sp>
      <p:pic>
        <p:nvPicPr>
          <p:cNvPr id="3" name="Picture 2">
            <a:extLst>
              <a:ext uri="{FF2B5EF4-FFF2-40B4-BE49-F238E27FC236}">
                <a16:creationId xmlns:a16="http://schemas.microsoft.com/office/drawing/2014/main" id="{F6C391C0-B8C7-DEBD-0E41-C2E31C2DB7CD}"/>
              </a:ext>
            </a:extLst>
          </p:cNvPr>
          <p:cNvPicPr>
            <a:picLocks noChangeAspect="1"/>
          </p:cNvPicPr>
          <p:nvPr/>
        </p:nvPicPr>
        <p:blipFill>
          <a:blip r:embed="rId2"/>
          <a:stretch>
            <a:fillRect/>
          </a:stretch>
        </p:blipFill>
        <p:spPr>
          <a:xfrm>
            <a:off x="90311" y="196335"/>
            <a:ext cx="4828854" cy="6366934"/>
          </a:xfrm>
          <a:prstGeom prst="rect">
            <a:avLst/>
          </a:prstGeom>
        </p:spPr>
      </p:pic>
    </p:spTree>
    <p:extLst>
      <p:ext uri="{BB962C8B-B14F-4D97-AF65-F5344CB8AC3E}">
        <p14:creationId xmlns:p14="http://schemas.microsoft.com/office/powerpoint/2010/main" val="629736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48BB0E-F732-E29A-83E9-CAA0732293F2}"/>
              </a:ext>
            </a:extLst>
          </p:cNvPr>
          <p:cNvSpPr txBox="1"/>
          <p:nvPr/>
        </p:nvSpPr>
        <p:spPr>
          <a:xfrm>
            <a:off x="5116284" y="338316"/>
            <a:ext cx="6803573" cy="3477875"/>
          </a:xfrm>
          <a:prstGeom prst="rect">
            <a:avLst/>
          </a:prstGeom>
          <a:noFill/>
        </p:spPr>
        <p:txBody>
          <a:bodyPr wrap="square">
            <a:spAutoFit/>
          </a:bodyPr>
          <a:lstStyle/>
          <a:p>
            <a:r>
              <a:rPr lang="en-GB" sz="2000" dirty="0">
                <a:effectLst/>
                <a:latin typeface="Times New Roman" panose="02020603050405020304" pitchFamily="18" charset="0"/>
                <a:ea typeface="Calibri" panose="020F0502020204030204" pitchFamily="34" charset="0"/>
              </a:rPr>
              <a:t>Regarding the errors in the positions of Venus, Mercury, and the lot of fortune found in the </a:t>
            </a:r>
            <a:r>
              <a:rPr lang="en-GB" sz="2000" dirty="0">
                <a:latin typeface="Times New Roman" panose="02020603050405020304" pitchFamily="18" charset="0"/>
                <a:ea typeface="Calibri" panose="020F0502020204030204" pitchFamily="34" charset="0"/>
              </a:rPr>
              <a:t>MSS</a:t>
            </a:r>
            <a:r>
              <a:rPr lang="en-GB" sz="2000" dirty="0">
                <a:effectLst/>
                <a:latin typeface="Times New Roman" panose="02020603050405020304" pitchFamily="18" charset="0"/>
                <a:ea typeface="Calibri" panose="020F0502020204030204" pitchFamily="34" charset="0"/>
              </a:rPr>
              <a:t>, </a:t>
            </a:r>
            <a:r>
              <a:rPr lang="en-GB" sz="2000" dirty="0" err="1">
                <a:effectLst/>
                <a:latin typeface="Times New Roman" panose="02020603050405020304" pitchFamily="18" charset="0"/>
                <a:ea typeface="Calibri" panose="020F0502020204030204" pitchFamily="34" charset="0"/>
              </a:rPr>
              <a:t>Usener</a:t>
            </a:r>
            <a:r>
              <a:rPr lang="en-GB" sz="2000" dirty="0">
                <a:effectLst/>
                <a:latin typeface="Times New Roman" panose="02020603050405020304" pitchFamily="18" charset="0"/>
                <a:ea typeface="Calibri" panose="020F0502020204030204" pitchFamily="34" charset="0"/>
              </a:rPr>
              <a:t>, Neugebauer, and van </a:t>
            </a:r>
            <a:r>
              <a:rPr lang="en-GB" sz="2000" dirty="0" err="1">
                <a:effectLst/>
                <a:latin typeface="Times New Roman" panose="02020603050405020304" pitchFamily="18" charset="0"/>
                <a:ea typeface="Calibri" panose="020F0502020204030204" pitchFamily="34" charset="0"/>
              </a:rPr>
              <a:t>Hoesen</a:t>
            </a:r>
            <a:r>
              <a:rPr lang="en-GB" sz="2000" dirty="0">
                <a:effectLst/>
                <a:latin typeface="Times New Roman" panose="02020603050405020304" pitchFamily="18" charset="0"/>
                <a:ea typeface="Calibri" panose="020F0502020204030204" pitchFamily="34" charset="0"/>
              </a:rPr>
              <a:t> accept that those for Venus and the lot of fortune represent a misplacement of the data for the planetary positions into another sign in the diagram of the horoscope, while that for Mercury is a dittography of the Sun’s position.</a:t>
            </a:r>
          </a:p>
          <a:p>
            <a:endParaRPr lang="en-GB" sz="2000" dirty="0">
              <a:effectLst/>
              <a:latin typeface="Times New Roman" panose="02020603050405020304" pitchFamily="18" charset="0"/>
              <a:ea typeface="Calibri" panose="020F0502020204030204" pitchFamily="34" charset="0"/>
            </a:endParaRPr>
          </a:p>
          <a:p>
            <a:r>
              <a:rPr lang="en-GB" sz="2000" dirty="0">
                <a:effectLst/>
                <a:latin typeface="Times New Roman" panose="02020603050405020304" pitchFamily="18" charset="0"/>
                <a:ea typeface="Calibri" panose="020F0502020204030204" pitchFamily="34" charset="0"/>
              </a:rPr>
              <a:t>Mars, Venus, and Saturn were visible in the morning sky, while the Moon and Jupiter were visible in the evening sky. Mercury was especially low in the west and set 16 minutes after sunset, when the Sun’s altitude was only 3°43' below the horizon. </a:t>
            </a:r>
            <a:endParaRPr lang="en-GR" sz="2000" dirty="0">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DAD6F504-1A2F-42A9-6BC2-2F08B9BEC9CB}"/>
              </a:ext>
            </a:extLst>
          </p:cNvPr>
          <p:cNvSpPr txBox="1"/>
          <p:nvPr/>
        </p:nvSpPr>
        <p:spPr>
          <a:xfrm>
            <a:off x="5116284" y="3816191"/>
            <a:ext cx="6912430" cy="2612571"/>
          </a:xfrm>
          <a:prstGeom prst="rect">
            <a:avLst/>
          </a:prstGeom>
          <a:noFill/>
        </p:spPr>
        <p:txBody>
          <a:bodyPr wrap="square">
            <a:spAutoFit/>
          </a:bodyPr>
          <a:lstStyle/>
          <a:p>
            <a:r>
              <a:rPr lang="en-GB" sz="2000" dirty="0">
                <a:effectLst/>
                <a:latin typeface="Times New Roman" panose="02020603050405020304" pitchFamily="18" charset="0"/>
                <a:ea typeface="Calibri" panose="020F0502020204030204" pitchFamily="34" charset="0"/>
              </a:rPr>
              <a:t>Mercury was invisible because the twilight was still very bright. So whoever calculated the astronomical data for the horoscope of Islam was indeed observing the heavens on 1 September 621 and, because of Mercury’s invisibility, may have thought it was in exact conjunction with the Sun. As a result, he did not calculate its position using the relevant astronomical tables. This would account for the great difference of 16° between Mercury’s true position in the sky and that shown in the horoscope’s chart. </a:t>
            </a:r>
            <a:endParaRPr lang="en-GR" sz="2000" dirty="0"/>
          </a:p>
        </p:txBody>
      </p:sp>
      <p:pic>
        <p:nvPicPr>
          <p:cNvPr id="3" name="Picture 2">
            <a:extLst>
              <a:ext uri="{FF2B5EF4-FFF2-40B4-BE49-F238E27FC236}">
                <a16:creationId xmlns:a16="http://schemas.microsoft.com/office/drawing/2014/main" id="{727E9A21-DED1-04EB-CFC1-E9890AC3ABF5}"/>
              </a:ext>
            </a:extLst>
          </p:cNvPr>
          <p:cNvPicPr>
            <a:picLocks noChangeAspect="1"/>
          </p:cNvPicPr>
          <p:nvPr/>
        </p:nvPicPr>
        <p:blipFill>
          <a:blip r:embed="rId2"/>
          <a:stretch>
            <a:fillRect/>
          </a:stretch>
        </p:blipFill>
        <p:spPr>
          <a:xfrm>
            <a:off x="160082" y="172156"/>
            <a:ext cx="4850979" cy="6375400"/>
          </a:xfrm>
          <a:prstGeom prst="rect">
            <a:avLst/>
          </a:prstGeom>
        </p:spPr>
      </p:pic>
    </p:spTree>
    <p:extLst>
      <p:ext uri="{BB962C8B-B14F-4D97-AF65-F5344CB8AC3E}">
        <p14:creationId xmlns:p14="http://schemas.microsoft.com/office/powerpoint/2010/main" val="3709169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EAC410-4E65-4495-F80F-C6404527A0E8}"/>
              </a:ext>
            </a:extLst>
          </p:cNvPr>
          <p:cNvPicPr>
            <a:picLocks noChangeAspect="1"/>
          </p:cNvPicPr>
          <p:nvPr/>
        </p:nvPicPr>
        <p:blipFill>
          <a:blip r:embed="rId2"/>
          <a:stretch>
            <a:fillRect/>
          </a:stretch>
        </p:blipFill>
        <p:spPr>
          <a:xfrm>
            <a:off x="714086" y="111634"/>
            <a:ext cx="5031959" cy="6634731"/>
          </a:xfrm>
          <a:prstGeom prst="rect">
            <a:avLst/>
          </a:prstGeom>
        </p:spPr>
      </p:pic>
      <p:pic>
        <p:nvPicPr>
          <p:cNvPr id="6" name="Picture 5">
            <a:extLst>
              <a:ext uri="{FF2B5EF4-FFF2-40B4-BE49-F238E27FC236}">
                <a16:creationId xmlns:a16="http://schemas.microsoft.com/office/drawing/2014/main" id="{3D3130ED-007B-E4EE-23E8-317E46A5E7E1}"/>
              </a:ext>
            </a:extLst>
          </p:cNvPr>
          <p:cNvPicPr>
            <a:picLocks noChangeAspect="1"/>
          </p:cNvPicPr>
          <p:nvPr/>
        </p:nvPicPr>
        <p:blipFill>
          <a:blip r:embed="rId3"/>
          <a:stretch>
            <a:fillRect/>
          </a:stretch>
        </p:blipFill>
        <p:spPr>
          <a:xfrm>
            <a:off x="6242756" y="111634"/>
            <a:ext cx="5048302" cy="6634731"/>
          </a:xfrm>
          <a:prstGeom prst="rect">
            <a:avLst/>
          </a:prstGeom>
        </p:spPr>
      </p:pic>
    </p:spTree>
    <p:extLst>
      <p:ext uri="{BB962C8B-B14F-4D97-AF65-F5344CB8AC3E}">
        <p14:creationId xmlns:p14="http://schemas.microsoft.com/office/powerpoint/2010/main" val="2129496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1997-B299-1B11-300B-DCA82E7BD0B8}"/>
              </a:ext>
            </a:extLst>
          </p:cNvPr>
          <p:cNvSpPr>
            <a:spLocks noGrp="1"/>
          </p:cNvSpPr>
          <p:nvPr>
            <p:ph type="title"/>
          </p:nvPr>
        </p:nvSpPr>
        <p:spPr>
          <a:xfrm>
            <a:off x="609599" y="100362"/>
            <a:ext cx="11121483" cy="490654"/>
          </a:xfrm>
        </p:spPr>
        <p:txBody>
          <a:bodyPr>
            <a:normAutofit/>
          </a:bodyPr>
          <a:lstStyle/>
          <a:p>
            <a:r>
              <a:rPr lang="en-GR" sz="2400" dirty="0"/>
              <a:t>Identification of Sophronios</a:t>
            </a:r>
          </a:p>
        </p:txBody>
      </p:sp>
      <p:sp>
        <p:nvSpPr>
          <p:cNvPr id="3" name="Content Placeholder 2">
            <a:extLst>
              <a:ext uri="{FF2B5EF4-FFF2-40B4-BE49-F238E27FC236}">
                <a16:creationId xmlns:a16="http://schemas.microsoft.com/office/drawing/2014/main" id="{6BD318EE-B1ED-1C21-322C-7F1FD25F283C}"/>
              </a:ext>
            </a:extLst>
          </p:cNvPr>
          <p:cNvSpPr>
            <a:spLocks noGrp="1"/>
          </p:cNvSpPr>
          <p:nvPr>
            <p:ph idx="1"/>
          </p:nvPr>
        </p:nvSpPr>
        <p:spPr>
          <a:xfrm>
            <a:off x="0" y="591016"/>
            <a:ext cx="12192000" cy="6266983"/>
          </a:xfrm>
        </p:spPr>
        <p:txBody>
          <a:bodyPr>
            <a:noAutofit/>
          </a:bodyPr>
          <a:lstStyle/>
          <a:p>
            <a:r>
              <a:rPr lang="en-GR" sz="2400" dirty="0">
                <a:latin typeface="Times New Roman" panose="02020603050405020304" pitchFamily="18" charset="0"/>
                <a:ea typeface="Calibri" panose="020F0502020204030204" pitchFamily="34" charset="0"/>
                <a:cs typeface="Times New Roman" panose="02020603050405020304" pitchFamily="18" charset="0"/>
              </a:rPr>
              <a:t>In </a:t>
            </a:r>
            <a:r>
              <a:rPr lang="en-GR" sz="2400" i="1" dirty="0">
                <a:latin typeface="Times New Roman" panose="02020603050405020304" pitchFamily="18" charset="0"/>
                <a:ea typeface="Calibri" panose="020F0502020204030204" pitchFamily="34" charset="0"/>
                <a:cs typeface="Times New Roman" panose="02020603050405020304" pitchFamily="18" charset="0"/>
              </a:rPr>
              <a:t>Leimonarion</a:t>
            </a:r>
            <a:r>
              <a:rPr lang="en-GR" sz="2400" dirty="0">
                <a:latin typeface="Times New Roman" panose="02020603050405020304" pitchFamily="18" charset="0"/>
                <a:ea typeface="Calibri" panose="020F0502020204030204" pitchFamily="34" charset="0"/>
                <a:cs typeface="Times New Roman" panose="02020603050405020304" pitchFamily="18" charset="0"/>
              </a:rPr>
              <a:t>, Moschos reports that with his friend, the </a:t>
            </a:r>
            <a:r>
              <a:rPr lang="en-GR"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sophist Sophronios</a:t>
            </a:r>
            <a:r>
              <a:rPr lang="en-GR" sz="2400" dirty="0">
                <a:latin typeface="Times New Roman" panose="02020603050405020304" pitchFamily="18" charset="0"/>
                <a:ea typeface="Calibri" panose="020F0502020204030204" pitchFamily="34" charset="0"/>
                <a:cs typeface="Times New Roman" panose="02020603050405020304" pitchFamily="18" charset="0"/>
              </a:rPr>
              <a:t>, during their first residence </a:t>
            </a:r>
            <a:r>
              <a:rPr lang="en-GR"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in Alexandria between 581 and 584</a:t>
            </a:r>
            <a:r>
              <a:rPr lang="en-GR" sz="2400" dirty="0">
                <a:latin typeface="Times New Roman" panose="02020603050405020304" pitchFamily="18" charset="0"/>
                <a:ea typeface="Calibri" panose="020F0502020204030204" pitchFamily="34" charset="0"/>
                <a:cs typeface="Times New Roman" panose="02020603050405020304" pitchFamily="18" charset="0"/>
              </a:rPr>
              <a:t>, </a:t>
            </a:r>
            <a:r>
              <a:rPr lang="en-GR"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attended lectures at the home of Stephanos, a sophist and philosopher</a:t>
            </a:r>
            <a:r>
              <a:rPr lang="en-GR" sz="2400" dirty="0">
                <a:latin typeface="Times New Roman" panose="02020603050405020304" pitchFamily="18" charset="0"/>
                <a:ea typeface="Calibri" panose="020F0502020204030204" pitchFamily="34" charset="0"/>
                <a:cs typeface="Times New Roman" panose="02020603050405020304" pitchFamily="18" charset="0"/>
              </a:rPr>
              <a:t> who lived in the building complex around the church of the Holy Theotokos of Dorothea, built by the orthodox patriarch Eulogios.</a:t>
            </a:r>
            <a:r>
              <a:rPr lang="en-G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R"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It seems that Stephanos, the teacher of Sophronios, is identical with Stephanos of Athens or Stephanos of Alexandria, physician and philosopher, the only teacher of medicine in Alexandria at that time.</a:t>
            </a:r>
            <a:r>
              <a:rPr lang="en-GR" sz="2400" dirty="0">
                <a:effectLst/>
                <a:latin typeface="Times New Roman" panose="02020603050405020304" pitchFamily="18" charset="0"/>
                <a:ea typeface="Calibri" panose="020F0502020204030204" pitchFamily="34" charset="0"/>
                <a:cs typeface="Times New Roman" panose="02020603050405020304" pitchFamily="18" charset="0"/>
              </a:rPr>
              <a:t> It seems also that </a:t>
            </a:r>
            <a:r>
              <a:rPr lang="en-GR"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Sophronios</a:t>
            </a:r>
            <a:r>
              <a:rPr lang="en-GR" sz="2400" dirty="0">
                <a:effectLst/>
                <a:latin typeface="Times New Roman" panose="02020603050405020304" pitchFamily="18" charset="0"/>
                <a:ea typeface="Calibri" panose="020F0502020204030204" pitchFamily="34" charset="0"/>
                <a:cs typeface="Times New Roman" panose="02020603050405020304" pitchFamily="18" charset="0"/>
              </a:rPr>
              <a:t>, the student of Stephanos in Alexandria, </a:t>
            </a:r>
            <a:r>
              <a:rPr lang="en-GR"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is the same Sophronios who later became patriarch of Jerusalem</a:t>
            </a:r>
            <a:r>
              <a:rPr lang="en-GR" sz="2400" dirty="0">
                <a:effectLst/>
                <a:latin typeface="Times New Roman" panose="02020603050405020304" pitchFamily="18" charset="0"/>
                <a:ea typeface="Calibri" panose="020F0502020204030204" pitchFamily="34" charset="0"/>
                <a:cs typeface="Times New Roman" panose="02020603050405020304" pitchFamily="18" charset="0"/>
              </a:rPr>
              <a:t> (634-38). </a:t>
            </a:r>
          </a:p>
          <a:p>
            <a:r>
              <a:rPr lang="en-GR"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Stephanos’ close contacts with high-ranking officials of the three patriarchates</a:t>
            </a:r>
            <a:r>
              <a:rPr lang="en-GR" sz="2400" dirty="0">
                <a:effectLst/>
                <a:latin typeface="Times New Roman" panose="02020603050405020304" pitchFamily="18" charset="0"/>
                <a:ea typeface="Calibri" panose="020F0502020204030204" pitchFamily="34" charset="0"/>
                <a:cs typeface="Times New Roman" panose="02020603050405020304" pitchFamily="18" charset="0"/>
              </a:rPr>
              <a:t>, Alexandria, Constantinople, and Jerusalem, may explain the </a:t>
            </a:r>
            <a:r>
              <a:rPr lang="en-GR"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presence of prayers at the beginning and end of his lectures on alchemy</a:t>
            </a:r>
            <a:r>
              <a:rPr lang="en-GR" sz="2400" dirty="0">
                <a:effectLst/>
                <a:latin typeface="Times New Roman" panose="02020603050405020304" pitchFamily="18" charset="0"/>
                <a:ea typeface="Calibri" panose="020F0502020204030204" pitchFamily="34" charset="0"/>
                <a:cs typeface="Times New Roman" panose="02020603050405020304" pitchFamily="18" charset="0"/>
              </a:rPr>
              <a:t>. In addition, </a:t>
            </a:r>
            <a:r>
              <a:rPr lang="en-GR"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his medical and philosophical knowledge</a:t>
            </a:r>
            <a:r>
              <a:rPr lang="en-GR" sz="2400" dirty="0">
                <a:effectLst/>
                <a:latin typeface="Times New Roman" panose="02020603050405020304" pitchFamily="18" charset="0"/>
                <a:ea typeface="Calibri" panose="020F0502020204030204" pitchFamily="34" charset="0"/>
                <a:cs typeface="Times New Roman" panose="02020603050405020304" pitchFamily="18" charset="0"/>
              </a:rPr>
              <a:t>, as a known commentator on Hippocrates and Aristotle, may explain </a:t>
            </a:r>
            <a:r>
              <a:rPr lang="en-GR"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his references to medical and biological subjects in the alchemical work</a:t>
            </a:r>
            <a:r>
              <a:rPr lang="en-GR" sz="24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GR" sz="2400" dirty="0">
                <a:effectLst/>
                <a:latin typeface="Times New Roman" panose="02020603050405020304" pitchFamily="18" charset="0"/>
                <a:ea typeface="Calibri" panose="020F0502020204030204" pitchFamily="34" charset="0"/>
                <a:cs typeface="Times New Roman" panose="02020603050405020304" pitchFamily="18" charset="0"/>
              </a:rPr>
              <a:t>The author of the horoscope of Islam supposed that </a:t>
            </a:r>
            <a:r>
              <a:rPr lang="en-GR"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Sophronios,</a:t>
            </a:r>
            <a:r>
              <a:rPr lang="en-GR" sz="2400" dirty="0">
                <a:effectLst/>
                <a:latin typeface="Times New Roman" panose="02020603050405020304" pitchFamily="18" charset="0"/>
                <a:ea typeface="Calibri" panose="020F0502020204030204" pitchFamily="34" charset="0"/>
                <a:cs typeface="Times New Roman" panose="02020603050405020304" pitchFamily="18" charset="0"/>
              </a:rPr>
              <a:t> the friend of Moschos and patriarch Eulogios, </a:t>
            </a:r>
            <a:r>
              <a:rPr lang="en-GR" sz="24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had followed Stephanos from Alexandria to Constantinople</a:t>
            </a:r>
            <a:r>
              <a:rPr lang="en-GR" sz="2400" dirty="0">
                <a:effectLst/>
                <a:latin typeface="Times New Roman" panose="02020603050405020304" pitchFamily="18" charset="0"/>
                <a:ea typeface="Calibri" panose="020F0502020204030204" pitchFamily="34" charset="0"/>
                <a:cs typeface="Times New Roman" panose="02020603050405020304" pitchFamily="18" charset="0"/>
              </a:rPr>
              <a:t> and therefore could plausibly be placed in his teacher’s garden in September 621.</a:t>
            </a:r>
            <a:r>
              <a:rPr lang="en-GR" sz="2400" dirty="0">
                <a:effectLst/>
                <a:latin typeface="Times New Roman" panose="02020603050405020304" pitchFamily="18" charset="0"/>
                <a:cs typeface="Times New Roman" panose="02020603050405020304" pitchFamily="18" charset="0"/>
              </a:rPr>
              <a:t> </a:t>
            </a:r>
            <a:endParaRPr lang="en-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17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3607-E1B8-5882-3478-2DA992C02516}"/>
              </a:ext>
            </a:extLst>
          </p:cNvPr>
          <p:cNvSpPr>
            <a:spLocks noGrp="1"/>
          </p:cNvSpPr>
          <p:nvPr>
            <p:ph type="title"/>
          </p:nvPr>
        </p:nvSpPr>
        <p:spPr>
          <a:xfrm>
            <a:off x="490654" y="0"/>
            <a:ext cx="11206975" cy="524107"/>
          </a:xfrm>
        </p:spPr>
        <p:txBody>
          <a:bodyPr>
            <a:normAutofit/>
          </a:bodyPr>
          <a:lstStyle/>
          <a:p>
            <a:r>
              <a:rPr lang="en-GR" sz="2400" dirty="0"/>
              <a:t>Commentaries on Aristotle (1)</a:t>
            </a:r>
          </a:p>
        </p:txBody>
      </p:sp>
      <p:sp>
        <p:nvSpPr>
          <p:cNvPr id="3" name="Content Placeholder 2">
            <a:extLst>
              <a:ext uri="{FF2B5EF4-FFF2-40B4-BE49-F238E27FC236}">
                <a16:creationId xmlns:a16="http://schemas.microsoft.com/office/drawing/2014/main" id="{F4263FE1-F78E-B471-C273-8D9BCFB465C3}"/>
              </a:ext>
            </a:extLst>
          </p:cNvPr>
          <p:cNvSpPr>
            <a:spLocks noGrp="1"/>
          </p:cNvSpPr>
          <p:nvPr>
            <p:ph idx="1"/>
          </p:nvPr>
        </p:nvSpPr>
        <p:spPr>
          <a:xfrm>
            <a:off x="540834" y="524107"/>
            <a:ext cx="11106614" cy="6244683"/>
          </a:xfrm>
        </p:spPr>
        <p:txBody>
          <a:bodyPr>
            <a:normAutofit lnSpcReduction="10000"/>
          </a:bodyPr>
          <a:lstStyle/>
          <a:p>
            <a:pPr indent="0">
              <a:lnSpc>
                <a:spcPts val="1600"/>
              </a:lnSpc>
              <a:buNone/>
            </a:pPr>
            <a:endParaRPr lang="en-US" sz="2800" dirty="0">
              <a:latin typeface="Times New Roman" panose="02020603050405020304" pitchFamily="18" charset="0"/>
              <a:ea typeface="Μοντέρνα"/>
              <a:cs typeface="Times New Roman" panose="02020603050405020304" pitchFamily="18" charset="0"/>
            </a:endParaRPr>
          </a:p>
          <a:p>
            <a:pPr marL="0" indent="0">
              <a:buNone/>
            </a:pPr>
            <a:r>
              <a:rPr lang="en-GR" sz="2600" dirty="0">
                <a:effectLst/>
                <a:latin typeface="Times New Roman" panose="02020603050405020304" pitchFamily="18" charset="0"/>
                <a:ea typeface="Calibri" panose="020F0502020204030204" pitchFamily="34" charset="0"/>
              </a:rPr>
              <a:t>We know his commentaries on Aristotle’s </a:t>
            </a:r>
            <a:r>
              <a:rPr lang="en-GR" sz="2600" i="1" dirty="0">
                <a:solidFill>
                  <a:srgbClr val="FFFF00"/>
                </a:solidFill>
                <a:effectLst/>
                <a:latin typeface="Times New Roman" panose="02020603050405020304" pitchFamily="18" charset="0"/>
                <a:ea typeface="Calibri" panose="020F0502020204030204" pitchFamily="34" charset="0"/>
              </a:rPr>
              <a:t>De interpretatione</a:t>
            </a:r>
            <a:r>
              <a:rPr lang="en-GR" sz="2600" dirty="0">
                <a:solidFill>
                  <a:srgbClr val="FFFF00"/>
                </a:solidFill>
                <a:effectLst/>
                <a:latin typeface="Times New Roman" panose="02020603050405020304" pitchFamily="18" charset="0"/>
                <a:ea typeface="Calibri" panose="020F0502020204030204" pitchFamily="34" charset="0"/>
              </a:rPr>
              <a:t> </a:t>
            </a:r>
            <a:r>
              <a:rPr lang="en-GR" sz="2600" dirty="0">
                <a:effectLst/>
                <a:latin typeface="Times New Roman" panose="02020603050405020304" pitchFamily="18" charset="0"/>
                <a:ea typeface="Calibri" panose="020F0502020204030204" pitchFamily="34" charset="0"/>
              </a:rPr>
              <a:t>and </a:t>
            </a:r>
            <a:r>
              <a:rPr lang="en-GR" sz="2600" i="1" dirty="0">
                <a:solidFill>
                  <a:srgbClr val="FFFF00"/>
                </a:solidFill>
                <a:effectLst/>
                <a:latin typeface="Times New Roman" panose="02020603050405020304" pitchFamily="18" charset="0"/>
                <a:ea typeface="Calibri" panose="020F0502020204030204" pitchFamily="34" charset="0"/>
              </a:rPr>
              <a:t>De anima III</a:t>
            </a:r>
            <a:r>
              <a:rPr lang="en-GR" sz="2600" dirty="0">
                <a:effectLst/>
                <a:latin typeface="Times New Roman" panose="02020603050405020304" pitchFamily="18" charset="0"/>
                <a:ea typeface="Calibri" panose="020F0502020204030204" pitchFamily="34" charset="0"/>
              </a:rPr>
              <a:t>, </a:t>
            </a:r>
            <a:r>
              <a:rPr lang="en-GB" sz="2600" dirty="0">
                <a:effectLst/>
                <a:latin typeface="Times New Roman" panose="02020603050405020304" pitchFamily="18" charset="0"/>
                <a:ea typeface="Calibri" panose="020F0502020204030204" pitchFamily="34" charset="0"/>
              </a:rPr>
              <a:t>whereas those on </a:t>
            </a:r>
            <a:r>
              <a:rPr lang="en-GB" sz="2600" i="1" dirty="0" err="1">
                <a:solidFill>
                  <a:srgbClr val="FFC000"/>
                </a:solidFill>
                <a:effectLst/>
                <a:latin typeface="Times New Roman" panose="02020603050405020304" pitchFamily="18" charset="0"/>
                <a:ea typeface="Calibri" panose="020F0502020204030204" pitchFamily="34" charset="0"/>
              </a:rPr>
              <a:t>Kategorien</a:t>
            </a:r>
            <a:r>
              <a:rPr lang="en-GB" sz="2600" i="1" dirty="0">
                <a:solidFill>
                  <a:srgbClr val="FFC000"/>
                </a:solidFill>
                <a:effectLst/>
                <a:latin typeface="Times New Roman" panose="02020603050405020304" pitchFamily="18" charset="0"/>
                <a:ea typeface="Calibri" panose="020F0502020204030204" pitchFamily="34" charset="0"/>
              </a:rPr>
              <a:t>, Analytica, </a:t>
            </a:r>
            <a:r>
              <a:rPr lang="en-GB" sz="2600" i="1" dirty="0" err="1">
                <a:solidFill>
                  <a:srgbClr val="FFC000"/>
                </a:solidFill>
                <a:effectLst/>
                <a:latin typeface="Times New Roman" panose="02020603050405020304" pitchFamily="18" charset="0"/>
                <a:ea typeface="Calibri" panose="020F0502020204030204" pitchFamily="34" charset="0"/>
              </a:rPr>
              <a:t>Sophistici</a:t>
            </a:r>
            <a:r>
              <a:rPr lang="en-GB" sz="2600" i="1" dirty="0">
                <a:solidFill>
                  <a:srgbClr val="FFC000"/>
                </a:solidFill>
                <a:effectLst/>
                <a:latin typeface="Times New Roman" panose="02020603050405020304" pitchFamily="18" charset="0"/>
                <a:ea typeface="Calibri" panose="020F0502020204030204" pitchFamily="34" charset="0"/>
              </a:rPr>
              <a:t> </a:t>
            </a:r>
            <a:r>
              <a:rPr lang="en-GB" sz="2600" i="1" dirty="0" err="1">
                <a:solidFill>
                  <a:srgbClr val="FFC000"/>
                </a:solidFill>
                <a:effectLst/>
                <a:latin typeface="Times New Roman" panose="02020603050405020304" pitchFamily="18" charset="0"/>
                <a:ea typeface="Calibri" panose="020F0502020204030204" pitchFamily="34" charset="0"/>
              </a:rPr>
              <a:t>elenchoi</a:t>
            </a:r>
            <a:r>
              <a:rPr lang="en-GB" sz="2600" i="1" dirty="0">
                <a:effectLst/>
                <a:latin typeface="Times New Roman" panose="02020603050405020304" pitchFamily="18" charset="0"/>
                <a:ea typeface="Calibri" panose="020F0502020204030204" pitchFamily="34" charset="0"/>
              </a:rPr>
              <a:t>, </a:t>
            </a:r>
            <a:r>
              <a:rPr lang="en-GB" sz="2600" dirty="0">
                <a:effectLst/>
                <a:latin typeface="Times New Roman" panose="02020603050405020304" pitchFamily="18" charset="0"/>
                <a:ea typeface="Calibri" panose="020F0502020204030204" pitchFamily="34" charset="0"/>
              </a:rPr>
              <a:t>and</a:t>
            </a:r>
            <a:r>
              <a:rPr lang="en-GB" sz="2600" i="1" dirty="0">
                <a:effectLst/>
                <a:latin typeface="Times New Roman" panose="02020603050405020304" pitchFamily="18" charset="0"/>
                <a:ea typeface="Calibri" panose="020F0502020204030204" pitchFamily="34" charset="0"/>
              </a:rPr>
              <a:t> </a:t>
            </a:r>
            <a:r>
              <a:rPr lang="en-GB" sz="2600" i="1" dirty="0">
                <a:solidFill>
                  <a:srgbClr val="FFC000"/>
                </a:solidFill>
                <a:effectLst/>
                <a:latin typeface="Times New Roman" panose="02020603050405020304" pitchFamily="18" charset="0"/>
                <a:ea typeface="Calibri" panose="020F0502020204030204" pitchFamily="34" charset="0"/>
              </a:rPr>
              <a:t>De </a:t>
            </a:r>
            <a:r>
              <a:rPr lang="en-GB" sz="2600" i="1" dirty="0" err="1">
                <a:solidFill>
                  <a:srgbClr val="FFC000"/>
                </a:solidFill>
                <a:effectLst/>
                <a:latin typeface="Times New Roman" panose="02020603050405020304" pitchFamily="18" charset="0"/>
                <a:ea typeface="Calibri" panose="020F0502020204030204" pitchFamily="34" charset="0"/>
              </a:rPr>
              <a:t>caelo</a:t>
            </a:r>
            <a:r>
              <a:rPr lang="en-GB" sz="2600" i="1" dirty="0">
                <a:solidFill>
                  <a:srgbClr val="FFC000"/>
                </a:solidFill>
                <a:effectLst/>
                <a:latin typeface="Times New Roman" panose="02020603050405020304" pitchFamily="18" charset="0"/>
                <a:ea typeface="Calibri" panose="020F0502020204030204" pitchFamily="34" charset="0"/>
              </a:rPr>
              <a:t> </a:t>
            </a:r>
            <a:r>
              <a:rPr lang="en-GB" sz="2600" dirty="0">
                <a:effectLst/>
                <a:latin typeface="Times New Roman" panose="02020603050405020304" pitchFamily="18" charset="0"/>
                <a:ea typeface="Calibri" panose="020F0502020204030204" pitchFamily="34" charset="0"/>
              </a:rPr>
              <a:t>are known only indirectly.</a:t>
            </a:r>
          </a:p>
          <a:p>
            <a:pPr marL="0" indent="0">
              <a:buNone/>
            </a:pPr>
            <a:r>
              <a:rPr lang="en-GR" sz="2600" i="1" dirty="0">
                <a:solidFill>
                  <a:srgbClr val="FFFF00"/>
                </a:solidFill>
                <a:effectLst/>
                <a:latin typeface="Times New Roman" panose="02020603050405020304" pitchFamily="18" charset="0"/>
                <a:ea typeface="Calibri" panose="020F0502020204030204" pitchFamily="34" charset="0"/>
              </a:rPr>
              <a:t>On De anima III</a:t>
            </a:r>
            <a:r>
              <a:rPr lang="en-GR" sz="2600" i="1" dirty="0">
                <a:effectLst/>
                <a:latin typeface="Times New Roman" panose="02020603050405020304" pitchFamily="18" charset="0"/>
                <a:ea typeface="Calibri" panose="020F0502020204030204" pitchFamily="34" charset="0"/>
              </a:rPr>
              <a:t>: </a:t>
            </a:r>
            <a:r>
              <a:rPr lang="en-GR" sz="2600" dirty="0">
                <a:effectLst/>
                <a:latin typeface="Times New Roman" panose="02020603050405020304" pitchFamily="18" charset="0"/>
                <a:ea typeface="Calibri" panose="020F0502020204030204" pitchFamily="34" charset="0"/>
              </a:rPr>
              <a:t>T</a:t>
            </a:r>
            <a:r>
              <a:rPr lang="en-GR" sz="2600" dirty="0">
                <a:latin typeface="Times New Roman" panose="02020603050405020304" pitchFamily="18" charset="0"/>
                <a:ea typeface="Calibri" panose="020F0502020204030204" pitchFamily="34" charset="0"/>
              </a:rPr>
              <a:t>he commentary is divided into theoretical and practical parts. </a:t>
            </a:r>
          </a:p>
          <a:p>
            <a:pPr marL="0" indent="0">
              <a:buNone/>
            </a:pPr>
            <a:r>
              <a:rPr lang="en-GR" sz="2600" dirty="0">
                <a:latin typeface="Times New Roman" panose="02020603050405020304" pitchFamily="18" charset="0"/>
                <a:ea typeface="Calibri" panose="020F0502020204030204" pitchFamily="34" charset="0"/>
              </a:rPr>
              <a:t>Stephanos </a:t>
            </a:r>
            <a:r>
              <a:rPr lang="en-GR" sz="2600" dirty="0">
                <a:solidFill>
                  <a:srgbClr val="FFFF00"/>
                </a:solidFill>
                <a:latin typeface="Times New Roman" panose="02020603050405020304" pitchFamily="18" charset="0"/>
                <a:ea typeface="Calibri" panose="020F0502020204030204" pitchFamily="34" charset="0"/>
              </a:rPr>
              <a:t>cites earlier and later commentators </a:t>
            </a:r>
            <a:r>
              <a:rPr lang="en-GR" sz="2600" dirty="0">
                <a:latin typeface="Times New Roman" panose="02020603050405020304" pitchFamily="18" charset="0"/>
                <a:ea typeface="Calibri" panose="020F0502020204030204" pitchFamily="34" charset="0"/>
              </a:rPr>
              <a:t>and examines their opinions.</a:t>
            </a:r>
          </a:p>
          <a:p>
            <a:pPr marL="0" indent="0">
              <a:buNone/>
            </a:pPr>
            <a:r>
              <a:rPr lang="en-GR" sz="2600" dirty="0">
                <a:latin typeface="Times New Roman" panose="02020603050405020304" pitchFamily="18" charset="0"/>
                <a:ea typeface="Calibri" panose="020F0502020204030204" pitchFamily="34" charset="0"/>
              </a:rPr>
              <a:t>He says that Aristotle poses three questions and differentiates between the rational soul and sensation. </a:t>
            </a:r>
          </a:p>
          <a:p>
            <a:pPr marL="0" indent="0">
              <a:buNone/>
            </a:pPr>
            <a:r>
              <a:rPr lang="en-GR" sz="2600" dirty="0">
                <a:latin typeface="Times New Roman" panose="02020603050405020304" pitchFamily="18" charset="0"/>
                <a:ea typeface="Calibri" panose="020F0502020204030204" pitchFamily="34" charset="0"/>
              </a:rPr>
              <a:t>He introduces </a:t>
            </a:r>
            <a:r>
              <a:rPr lang="en-GR" sz="2600" dirty="0">
                <a:solidFill>
                  <a:srgbClr val="FFFF00"/>
                </a:solidFill>
                <a:latin typeface="Times New Roman" panose="02020603050405020304" pitchFamily="18" charset="0"/>
                <a:ea typeface="Calibri" panose="020F0502020204030204" pitchFamily="34" charset="0"/>
              </a:rPr>
              <a:t>Neoplatonic argumentation </a:t>
            </a:r>
            <a:r>
              <a:rPr lang="en-GR" sz="2600" dirty="0">
                <a:latin typeface="Times New Roman" panose="02020603050405020304" pitchFamily="18" charset="0"/>
                <a:ea typeface="Calibri" panose="020F0502020204030204" pitchFamily="34" charset="0"/>
              </a:rPr>
              <a:t>regarding the individual Nous into the Aristotelian theory. </a:t>
            </a:r>
          </a:p>
          <a:p>
            <a:pPr marL="0" indent="0">
              <a:buNone/>
            </a:pPr>
            <a:r>
              <a:rPr lang="en-GR" sz="2600" dirty="0">
                <a:latin typeface="Times New Roman" panose="02020603050405020304" pitchFamily="18" charset="0"/>
                <a:ea typeface="Calibri" panose="020F0502020204030204" pitchFamily="34" charset="0"/>
              </a:rPr>
              <a:t>He acknowledges the </a:t>
            </a:r>
            <a:r>
              <a:rPr lang="en-GR" sz="2600" dirty="0">
                <a:solidFill>
                  <a:srgbClr val="FFFF00"/>
                </a:solidFill>
                <a:latin typeface="Times New Roman" panose="02020603050405020304" pitchFamily="18" charset="0"/>
                <a:ea typeface="Calibri" panose="020F0502020204030204" pitchFamily="34" charset="0"/>
              </a:rPr>
              <a:t>authority of Christian doctrine and the </a:t>
            </a:r>
            <a:r>
              <a:rPr lang="en-GB" sz="2600" dirty="0">
                <a:solidFill>
                  <a:srgbClr val="FFFF00"/>
                </a:solidFill>
                <a:latin typeface="Times New Roman" panose="02020603050405020304" pitchFamily="18" charset="0"/>
                <a:ea typeface="Calibri" panose="020F0502020204030204" pitchFamily="34" charset="0"/>
              </a:rPr>
              <a:t>Bible</a:t>
            </a:r>
            <a:r>
              <a:rPr lang="en-GB" sz="2600" dirty="0">
                <a:latin typeface="Times New Roman" panose="02020603050405020304" pitchFamily="18" charset="0"/>
                <a:ea typeface="Calibri" panose="020F0502020204030204" pitchFamily="34" charset="0"/>
              </a:rPr>
              <a:t>, but he does </a:t>
            </a:r>
            <a:r>
              <a:rPr lang="en-GR" sz="2600" dirty="0">
                <a:latin typeface="Times New Roman" panose="02020603050405020304" pitchFamily="18" charset="0"/>
                <a:ea typeface="Calibri" panose="020F0502020204030204" pitchFamily="34" charset="0"/>
              </a:rPr>
              <a:t>not revise the ancient text on those grounds. </a:t>
            </a:r>
          </a:p>
          <a:p>
            <a:pPr marL="0" indent="0">
              <a:buNone/>
            </a:pPr>
            <a:r>
              <a:rPr lang="en-GR" sz="2600" dirty="0">
                <a:latin typeface="Times New Roman" panose="02020603050405020304" pitchFamily="18" charset="0"/>
                <a:ea typeface="Calibri" panose="020F0502020204030204" pitchFamily="34" charset="0"/>
              </a:rPr>
              <a:t>He refers to </a:t>
            </a:r>
            <a:r>
              <a:rPr lang="en-GR" sz="2600" dirty="0">
                <a:solidFill>
                  <a:srgbClr val="FFFF00"/>
                </a:solidFill>
                <a:latin typeface="Times New Roman" panose="02020603050405020304" pitchFamily="18" charset="0"/>
                <a:ea typeface="Calibri" panose="020F0502020204030204" pitchFamily="34" charset="0"/>
              </a:rPr>
              <a:t>Aristotle’s eternity of the Cosmos</a:t>
            </a:r>
            <a:r>
              <a:rPr lang="en-GR" sz="2600" dirty="0">
                <a:latin typeface="Times New Roman" panose="02020603050405020304" pitchFamily="18" charset="0"/>
                <a:ea typeface="Calibri" panose="020F0502020204030204" pitchFamily="34" charset="0"/>
              </a:rPr>
              <a:t>, the existence of </a:t>
            </a:r>
            <a:r>
              <a:rPr lang="en-GR" sz="2600" dirty="0">
                <a:solidFill>
                  <a:srgbClr val="FFFF00"/>
                </a:solidFill>
                <a:latin typeface="Times New Roman" panose="02020603050405020304" pitchFamily="18" charset="0"/>
                <a:ea typeface="Calibri" panose="020F0502020204030204" pitchFamily="34" charset="0"/>
              </a:rPr>
              <a:t>the fifth element</a:t>
            </a:r>
            <a:r>
              <a:rPr lang="en-GR" sz="2600" dirty="0">
                <a:latin typeface="Times New Roman" panose="02020603050405020304" pitchFamily="18" charset="0"/>
                <a:ea typeface="Calibri" panose="020F0502020204030204" pitchFamily="34" charset="0"/>
              </a:rPr>
              <a:t>, the </a:t>
            </a:r>
            <a:r>
              <a:rPr lang="en-GR" sz="2600" dirty="0">
                <a:solidFill>
                  <a:srgbClr val="FFFF00"/>
                </a:solidFill>
                <a:latin typeface="Times New Roman" panose="02020603050405020304" pitchFamily="18" charset="0"/>
                <a:ea typeface="Calibri" panose="020F0502020204030204" pitchFamily="34" charset="0"/>
              </a:rPr>
              <a:t>pre-existence of the human soul</a:t>
            </a:r>
            <a:r>
              <a:rPr lang="en-GR" sz="2600" dirty="0">
                <a:latin typeface="Times New Roman" panose="02020603050405020304" pitchFamily="18" charset="0"/>
                <a:ea typeface="Calibri" panose="020F0502020204030204" pitchFamily="34" charset="0"/>
              </a:rPr>
              <a:t>, and the </a:t>
            </a:r>
            <a:r>
              <a:rPr lang="en-GR" sz="2600" dirty="0">
                <a:solidFill>
                  <a:srgbClr val="FFFF00"/>
                </a:solidFill>
                <a:latin typeface="Times New Roman" panose="02020603050405020304" pitchFamily="18" charset="0"/>
                <a:ea typeface="Calibri" panose="020F0502020204030204" pitchFamily="34" charset="0"/>
              </a:rPr>
              <a:t>rationality of the human body </a:t>
            </a:r>
            <a:r>
              <a:rPr lang="en-GR" sz="2600" dirty="0">
                <a:latin typeface="Times New Roman" panose="02020603050405020304" pitchFamily="18" charset="0"/>
                <a:ea typeface="Calibri" panose="020F0502020204030204" pitchFamily="34" charset="0"/>
              </a:rPr>
              <a:t>without attempting to reconcile them.</a:t>
            </a:r>
            <a:r>
              <a:rPr lang="en-GR" sz="2600" dirty="0"/>
              <a:t> </a:t>
            </a:r>
            <a:endParaRPr lang="en-GR" sz="2600" i="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79378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E957-0253-CB5C-2F8A-DF02387EA1AE}"/>
              </a:ext>
            </a:extLst>
          </p:cNvPr>
          <p:cNvSpPr>
            <a:spLocks noGrp="1"/>
          </p:cNvSpPr>
          <p:nvPr>
            <p:ph type="title"/>
          </p:nvPr>
        </p:nvSpPr>
        <p:spPr>
          <a:xfrm>
            <a:off x="609600" y="118521"/>
            <a:ext cx="10972800" cy="457198"/>
          </a:xfrm>
        </p:spPr>
        <p:txBody>
          <a:bodyPr>
            <a:noAutofit/>
          </a:bodyPr>
          <a:lstStyle/>
          <a:p>
            <a:r>
              <a:rPr lang="en-GR" sz="2400" dirty="0"/>
              <a:t>Commentaries on Aristotle (2)</a:t>
            </a:r>
          </a:p>
        </p:txBody>
      </p:sp>
      <p:sp>
        <p:nvSpPr>
          <p:cNvPr id="3" name="Content Placeholder 2">
            <a:extLst>
              <a:ext uri="{FF2B5EF4-FFF2-40B4-BE49-F238E27FC236}">
                <a16:creationId xmlns:a16="http://schemas.microsoft.com/office/drawing/2014/main" id="{9560EF84-CF4F-24D9-5056-F8760E2BF921}"/>
              </a:ext>
            </a:extLst>
          </p:cNvPr>
          <p:cNvSpPr>
            <a:spLocks noGrp="1"/>
          </p:cNvSpPr>
          <p:nvPr>
            <p:ph idx="1"/>
          </p:nvPr>
        </p:nvSpPr>
        <p:spPr>
          <a:xfrm>
            <a:off x="397727" y="763859"/>
            <a:ext cx="11556380" cy="5837663"/>
          </a:xfrm>
        </p:spPr>
        <p:txBody>
          <a:bodyPr/>
          <a:lstStyle/>
          <a:p>
            <a:r>
              <a:rPr lang="en-US" i="1" dirty="0">
                <a:latin typeface="Times New Roman" panose="02020603050405020304" pitchFamily="18" charset="0"/>
                <a:ea typeface="Μοντέρνα"/>
                <a:cs typeface="Times New Roman" panose="02020603050405020304" pitchFamily="18" charset="0"/>
              </a:rPr>
              <a:t>On Interpretation: </a:t>
            </a:r>
          </a:p>
          <a:p>
            <a:r>
              <a:rPr lang="en-US" dirty="0">
                <a:latin typeface="Times New Roman" panose="02020603050405020304" pitchFamily="18" charset="0"/>
                <a:ea typeface="Μοντέρνα"/>
                <a:cs typeface="Times New Roman" panose="02020603050405020304" pitchFamily="18" charset="0"/>
              </a:rPr>
              <a:t>The commentary is divided into </a:t>
            </a:r>
            <a:r>
              <a:rPr lang="en-US" dirty="0">
                <a:solidFill>
                  <a:srgbClr val="FFFF00"/>
                </a:solidFill>
                <a:latin typeface="Times New Roman" panose="02020603050405020304" pitchFamily="18" charset="0"/>
                <a:ea typeface="Μοντέρνα"/>
                <a:cs typeface="Times New Roman" panose="02020603050405020304" pitchFamily="18" charset="0"/>
              </a:rPr>
              <a:t>parts</a:t>
            </a:r>
            <a:r>
              <a:rPr lang="en-US" dirty="0">
                <a:latin typeface="Times New Roman" panose="02020603050405020304" pitchFamily="18" charset="0"/>
                <a:ea typeface="Μοντέρνα"/>
                <a:cs typeface="Times New Roman" panose="02020603050405020304" pitchFamily="18" charset="0"/>
              </a:rPr>
              <a:t>, which are further divided into </a:t>
            </a:r>
            <a:r>
              <a:rPr lang="en-US" dirty="0">
                <a:solidFill>
                  <a:srgbClr val="FFFF00"/>
                </a:solidFill>
                <a:latin typeface="Times New Roman" panose="02020603050405020304" pitchFamily="18" charset="0"/>
                <a:ea typeface="Μοντέρνα"/>
                <a:cs typeface="Times New Roman" panose="02020603050405020304" pitchFamily="18" charset="0"/>
              </a:rPr>
              <a:t>lectures</a:t>
            </a:r>
            <a:r>
              <a:rPr lang="en-US" dirty="0">
                <a:latin typeface="Times New Roman" panose="02020603050405020304" pitchFamily="18" charset="0"/>
                <a:ea typeface="Μοντέρνα"/>
                <a:cs typeface="Times New Roman" panose="02020603050405020304" pitchFamily="18" charset="0"/>
              </a:rPr>
              <a:t>. </a:t>
            </a:r>
          </a:p>
          <a:p>
            <a:r>
              <a:rPr lang="en-US" dirty="0">
                <a:latin typeface="Times New Roman" panose="02020603050405020304" pitchFamily="18" charset="0"/>
                <a:ea typeface="Μοντέρνα"/>
                <a:cs typeface="Times New Roman" panose="02020603050405020304" pitchFamily="18" charset="0"/>
              </a:rPr>
              <a:t>Given the title’s phrase “</a:t>
            </a:r>
            <a:r>
              <a:rPr lang="en-US" dirty="0">
                <a:solidFill>
                  <a:srgbClr val="FFFF00"/>
                </a:solidFill>
                <a:latin typeface="Times New Roman" panose="02020603050405020304" pitchFamily="18" charset="0"/>
                <a:ea typeface="Μοντέρνα"/>
                <a:cs typeface="Times New Roman" panose="02020603050405020304" pitchFamily="18" charset="0"/>
              </a:rPr>
              <a:t>according to Stephanos’s oral teaching</a:t>
            </a:r>
            <a:r>
              <a:rPr lang="en-US" dirty="0">
                <a:latin typeface="Times New Roman" panose="02020603050405020304" pitchFamily="18" charset="0"/>
                <a:ea typeface="Μοντέρνα"/>
                <a:cs typeface="Times New Roman" panose="02020603050405020304" pitchFamily="18" charset="0"/>
              </a:rPr>
              <a:t>,” we can deduce that the work is based on his students’ notes. </a:t>
            </a:r>
          </a:p>
          <a:p>
            <a:r>
              <a:rPr lang="en-US" dirty="0">
                <a:latin typeface="Times New Roman" panose="02020603050405020304" pitchFamily="18" charset="0"/>
                <a:ea typeface="Μοντέρνα"/>
                <a:cs typeface="Times New Roman" panose="02020603050405020304" pitchFamily="18" charset="0"/>
              </a:rPr>
              <a:t>R. </a:t>
            </a:r>
            <a:r>
              <a:rPr lang="en-US" dirty="0" err="1">
                <a:latin typeface="Times New Roman" panose="02020603050405020304" pitchFamily="18" charset="0"/>
                <a:ea typeface="Μοντέρνα"/>
                <a:cs typeface="Times New Roman" panose="02020603050405020304" pitchFamily="18" charset="0"/>
              </a:rPr>
              <a:t>Vancourt</a:t>
            </a:r>
            <a:r>
              <a:rPr lang="en-US" dirty="0">
                <a:latin typeface="Times New Roman" panose="02020603050405020304" pitchFamily="18" charset="0"/>
                <a:ea typeface="Μοντέρνα"/>
                <a:cs typeface="Times New Roman" panose="02020603050405020304" pitchFamily="18" charset="0"/>
              </a:rPr>
              <a:t> has shown that </a:t>
            </a:r>
            <a:r>
              <a:rPr lang="en-US" dirty="0">
                <a:solidFill>
                  <a:srgbClr val="FFFF00"/>
                </a:solidFill>
                <a:latin typeface="Times New Roman" panose="02020603050405020304" pitchFamily="18" charset="0"/>
                <a:ea typeface="Μοντέρνα"/>
                <a:cs typeface="Times New Roman" panose="02020603050405020304" pitchFamily="18" charset="0"/>
              </a:rPr>
              <a:t>this commentary is based on </a:t>
            </a:r>
            <a:r>
              <a:rPr lang="en-US" dirty="0" err="1">
                <a:solidFill>
                  <a:srgbClr val="FFFF00"/>
                </a:solidFill>
                <a:latin typeface="Times New Roman" panose="02020603050405020304" pitchFamily="18" charset="0"/>
                <a:ea typeface="Μοντέρνα"/>
                <a:cs typeface="Times New Roman" panose="02020603050405020304" pitchFamily="18" charset="0"/>
              </a:rPr>
              <a:t>Ammonius</a:t>
            </a:r>
            <a:r>
              <a:rPr lang="en-US" dirty="0">
                <a:latin typeface="Times New Roman" panose="02020603050405020304" pitchFamily="18" charset="0"/>
                <a:ea typeface="Μοντέρνα"/>
                <a:cs typeface="Times New Roman" panose="02020603050405020304" pitchFamily="18" charset="0"/>
              </a:rPr>
              <a:t> and that its division reflects </a:t>
            </a:r>
            <a:r>
              <a:rPr lang="en-US" dirty="0">
                <a:solidFill>
                  <a:srgbClr val="FFFF00"/>
                </a:solidFill>
                <a:latin typeface="Times New Roman" panose="02020603050405020304" pitchFamily="18" charset="0"/>
                <a:ea typeface="Μοντέρνα"/>
                <a:cs typeface="Times New Roman" panose="02020603050405020304" pitchFamily="18" charset="0"/>
              </a:rPr>
              <a:t>the method characteristic of the School of </a:t>
            </a:r>
            <a:r>
              <a:rPr lang="en-US" dirty="0" err="1">
                <a:solidFill>
                  <a:srgbClr val="FFFF00"/>
                </a:solidFill>
                <a:latin typeface="Times New Roman" panose="02020603050405020304" pitchFamily="18" charset="0"/>
                <a:ea typeface="Μοντέρνα"/>
                <a:cs typeface="Times New Roman" panose="02020603050405020304" pitchFamily="18" charset="0"/>
              </a:rPr>
              <a:t>Olympiodorus</a:t>
            </a:r>
            <a:r>
              <a:rPr lang="en-US" dirty="0">
                <a:latin typeface="Times New Roman" panose="02020603050405020304" pitchFamily="18" charset="0"/>
                <a:ea typeface="Μοντέρνα"/>
                <a:cs typeface="Times New Roman" panose="02020603050405020304" pitchFamily="18" charset="0"/>
              </a:rPr>
              <a:t>, as seen in the </a:t>
            </a:r>
            <a:r>
              <a:rPr lang="en-US" dirty="0">
                <a:solidFill>
                  <a:srgbClr val="FFC000"/>
                </a:solidFill>
                <a:latin typeface="Times New Roman" panose="02020603050405020304" pitchFamily="18" charset="0"/>
                <a:ea typeface="Μοντέρνα"/>
                <a:cs typeface="Times New Roman" panose="02020603050405020304" pitchFamily="18" charset="0"/>
              </a:rPr>
              <a:t>commentaries of </a:t>
            </a:r>
            <a:r>
              <a:rPr lang="en-US" dirty="0" err="1">
                <a:solidFill>
                  <a:srgbClr val="FFC000"/>
                </a:solidFill>
                <a:latin typeface="Times New Roman" panose="02020603050405020304" pitchFamily="18" charset="0"/>
                <a:ea typeface="Μοντέρνα"/>
                <a:cs typeface="Times New Roman" panose="02020603050405020304" pitchFamily="18" charset="0"/>
              </a:rPr>
              <a:t>Olympiodorus</a:t>
            </a:r>
            <a:r>
              <a:rPr lang="en-US" dirty="0">
                <a:solidFill>
                  <a:srgbClr val="FFC000"/>
                </a:solidFill>
                <a:latin typeface="Times New Roman" panose="02020603050405020304" pitchFamily="18" charset="0"/>
                <a:ea typeface="Μοντέρνα"/>
                <a:cs typeface="Times New Roman" panose="02020603050405020304" pitchFamily="18" charset="0"/>
              </a:rPr>
              <a:t> on Aristotle </a:t>
            </a:r>
            <a:r>
              <a:rPr lang="en-US" dirty="0">
                <a:latin typeface="Times New Roman" panose="02020603050405020304" pitchFamily="18" charset="0"/>
                <a:ea typeface="Μοντέρνα"/>
                <a:cs typeface="Times New Roman" panose="02020603050405020304" pitchFamily="18" charset="0"/>
              </a:rPr>
              <a:t>(</a:t>
            </a:r>
            <a:r>
              <a:rPr lang="en-US" i="1" dirty="0">
                <a:latin typeface="Times New Roman" panose="02020603050405020304" pitchFamily="18" charset="0"/>
                <a:ea typeface="Μοντέρνα"/>
                <a:cs typeface="Times New Roman" panose="02020603050405020304" pitchFamily="18" charset="0"/>
              </a:rPr>
              <a:t>On Meteorology, Categories</a:t>
            </a:r>
            <a:r>
              <a:rPr lang="en-US" dirty="0">
                <a:latin typeface="Times New Roman" panose="02020603050405020304" pitchFamily="18" charset="0"/>
                <a:ea typeface="Μοντέρνα"/>
                <a:cs typeface="Times New Roman" panose="02020603050405020304" pitchFamily="18" charset="0"/>
              </a:rPr>
              <a:t>) and </a:t>
            </a:r>
            <a:r>
              <a:rPr lang="en-US" dirty="0">
                <a:solidFill>
                  <a:srgbClr val="FFC000"/>
                </a:solidFill>
                <a:latin typeface="Times New Roman" panose="02020603050405020304" pitchFamily="18" charset="0"/>
                <a:ea typeface="Μοντέρνα"/>
                <a:cs typeface="Times New Roman" panose="02020603050405020304" pitchFamily="18" charset="0"/>
              </a:rPr>
              <a:t>on </a:t>
            </a:r>
            <a:r>
              <a:rPr lang="en-US" dirty="0" err="1">
                <a:solidFill>
                  <a:srgbClr val="FFC000"/>
                </a:solidFill>
                <a:latin typeface="Times New Roman" panose="02020603050405020304" pitchFamily="18" charset="0"/>
                <a:ea typeface="Μοντέρνα"/>
                <a:cs typeface="Times New Roman" panose="02020603050405020304" pitchFamily="18" charset="0"/>
              </a:rPr>
              <a:t>Porphyrius’s</a:t>
            </a:r>
            <a:r>
              <a:rPr lang="en-US" dirty="0">
                <a:solidFill>
                  <a:srgbClr val="FFC000"/>
                </a:solidFill>
                <a:latin typeface="Times New Roman" panose="02020603050405020304" pitchFamily="18" charset="0"/>
                <a:ea typeface="Μοντέρνα"/>
                <a:cs typeface="Times New Roman" panose="02020603050405020304" pitchFamily="18" charset="0"/>
              </a:rPr>
              <a:t> </a:t>
            </a:r>
            <a:r>
              <a:rPr lang="en-US" i="1" dirty="0">
                <a:solidFill>
                  <a:srgbClr val="FFC000"/>
                </a:solidFill>
                <a:latin typeface="Times New Roman" panose="02020603050405020304" pitchFamily="18" charset="0"/>
                <a:ea typeface="Μοντέρνα"/>
                <a:cs typeface="Times New Roman" panose="02020603050405020304" pitchFamily="18" charset="0"/>
              </a:rPr>
              <a:t>Introduction</a:t>
            </a:r>
            <a:r>
              <a:rPr lang="en-US" dirty="0">
                <a:latin typeface="Times New Roman" panose="02020603050405020304" pitchFamily="18" charset="0"/>
                <a:ea typeface="Μοντέρνα"/>
                <a:cs typeface="Times New Roman" panose="02020603050405020304" pitchFamily="18" charset="0"/>
              </a:rPr>
              <a:t>, as well as in the commentaries of Elias and David on Aristotle.</a:t>
            </a:r>
            <a:endParaRPr lang="en-GR" dirty="0">
              <a:latin typeface="GrTimes"/>
              <a:ea typeface="Μοντέρνα"/>
              <a:cs typeface="Times New Roman" panose="02020603050405020304" pitchFamily="18" charset="0"/>
            </a:endParaRPr>
          </a:p>
          <a:p>
            <a:endParaRPr lang="en-GR" dirty="0"/>
          </a:p>
        </p:txBody>
      </p:sp>
    </p:spTree>
    <p:extLst>
      <p:ext uri="{BB962C8B-B14F-4D97-AF65-F5344CB8AC3E}">
        <p14:creationId xmlns:p14="http://schemas.microsoft.com/office/powerpoint/2010/main" val="104279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034A-EA1B-BE1E-2DAE-FF9E650263D8}"/>
              </a:ext>
            </a:extLst>
          </p:cNvPr>
          <p:cNvSpPr>
            <a:spLocks noGrp="1"/>
          </p:cNvSpPr>
          <p:nvPr>
            <p:ph type="title"/>
          </p:nvPr>
        </p:nvSpPr>
        <p:spPr>
          <a:xfrm>
            <a:off x="609600" y="0"/>
            <a:ext cx="10972800" cy="546410"/>
          </a:xfrm>
        </p:spPr>
        <p:txBody>
          <a:bodyPr>
            <a:normAutofit/>
          </a:bodyPr>
          <a:lstStyle/>
          <a:p>
            <a:r>
              <a:rPr lang="en-GR" sz="2400" dirty="0"/>
              <a:t>Commentaries on Hippocrates</a:t>
            </a:r>
          </a:p>
        </p:txBody>
      </p:sp>
      <p:sp>
        <p:nvSpPr>
          <p:cNvPr id="3" name="Content Placeholder 2">
            <a:extLst>
              <a:ext uri="{FF2B5EF4-FFF2-40B4-BE49-F238E27FC236}">
                <a16:creationId xmlns:a16="http://schemas.microsoft.com/office/drawing/2014/main" id="{4A165121-96F7-6B37-4738-12B9A3D50972}"/>
              </a:ext>
            </a:extLst>
          </p:cNvPr>
          <p:cNvSpPr>
            <a:spLocks noGrp="1"/>
          </p:cNvSpPr>
          <p:nvPr>
            <p:ph idx="1"/>
          </p:nvPr>
        </p:nvSpPr>
        <p:spPr>
          <a:xfrm>
            <a:off x="401442" y="457200"/>
            <a:ext cx="11563816" cy="6311590"/>
          </a:xfrm>
        </p:spPr>
        <p:txBody>
          <a:bodyPr>
            <a:noAutofit/>
          </a:bodyPr>
          <a:lstStyle/>
          <a:p>
            <a:r>
              <a:rPr lang="en-GR" sz="2800" dirty="0">
                <a:latin typeface="Times New Roman" panose="02020603050405020304" pitchFamily="18" charset="0"/>
                <a:ea typeface="Calibri" panose="020F0502020204030204" pitchFamily="34" charset="0"/>
              </a:rPr>
              <a:t>Commentaries on Hippocrates’s </a:t>
            </a:r>
            <a:r>
              <a:rPr lang="en-GR" sz="2800" i="1" dirty="0">
                <a:solidFill>
                  <a:srgbClr val="FFFF00"/>
                </a:solidFill>
                <a:latin typeface="Times New Roman" panose="02020603050405020304" pitchFamily="18" charset="0"/>
                <a:ea typeface="Calibri" panose="020F0502020204030204" pitchFamily="34" charset="0"/>
              </a:rPr>
              <a:t>Prognostics, Aphorismes, Explanation of Galen’s therapeutics, On Theophilos’s on the difference of fevers, On fractures, </a:t>
            </a:r>
            <a:r>
              <a:rPr lang="en-GR" sz="2800" i="1">
                <a:solidFill>
                  <a:srgbClr val="FFFF00"/>
                </a:solidFill>
                <a:latin typeface="Times New Roman" panose="02020603050405020304" pitchFamily="18" charset="0"/>
                <a:ea typeface="Calibri" panose="020F0502020204030204" pitchFamily="34" charset="0"/>
              </a:rPr>
              <a:t>On Dioscurides</a:t>
            </a:r>
            <a:r>
              <a:rPr lang="en-GR" sz="2800" dirty="0">
                <a:solidFill>
                  <a:srgbClr val="FFFF00"/>
                </a:solidFill>
                <a:latin typeface="Times New Roman" panose="02020603050405020304" pitchFamily="18" charset="0"/>
                <a:ea typeface="Calibri" panose="020F0502020204030204" pitchFamily="34" charset="0"/>
              </a:rPr>
              <a:t>,</a:t>
            </a:r>
            <a:r>
              <a:rPr lang="en-GR" sz="2800" dirty="0">
                <a:latin typeface="Times New Roman" panose="02020603050405020304" pitchFamily="18" charset="0"/>
                <a:ea typeface="Calibri" panose="020F0502020204030204" pitchFamily="34" charset="0"/>
              </a:rPr>
              <a:t> and others.</a:t>
            </a:r>
            <a:r>
              <a:rPr lang="en-GR" sz="2800" dirty="0"/>
              <a:t> </a:t>
            </a:r>
          </a:p>
          <a:p>
            <a:r>
              <a:rPr lang="en-GR" sz="2800" i="1" dirty="0">
                <a:solidFill>
                  <a:srgbClr val="FFFF00"/>
                </a:solidFill>
                <a:latin typeface="Times New Roman" panose="02020603050405020304" pitchFamily="18" charset="0"/>
                <a:ea typeface="Calibri" panose="020F0502020204030204" pitchFamily="34" charset="0"/>
              </a:rPr>
              <a:t>On Prognostics </a:t>
            </a:r>
            <a:r>
              <a:rPr lang="en-GR" sz="2800" dirty="0">
                <a:latin typeface="Times New Roman" panose="02020603050405020304" pitchFamily="18" charset="0"/>
                <a:ea typeface="Calibri" panose="020F0502020204030204" pitchFamily="34" charset="0"/>
              </a:rPr>
              <a:t>is based on </a:t>
            </a:r>
            <a:r>
              <a:rPr lang="en-GR" sz="2800" dirty="0">
                <a:solidFill>
                  <a:srgbClr val="FFFF00"/>
                </a:solidFill>
                <a:latin typeface="Times New Roman" panose="02020603050405020304" pitchFamily="18" charset="0"/>
                <a:ea typeface="Calibri" panose="020F0502020204030204" pitchFamily="34" charset="0"/>
              </a:rPr>
              <a:t>Stephanos’s oral teaching</a:t>
            </a:r>
            <a:r>
              <a:rPr lang="en-GR" sz="2800" dirty="0">
                <a:latin typeface="Times New Roman" panose="02020603050405020304" pitchFamily="18" charset="0"/>
                <a:ea typeface="Calibri" panose="020F0502020204030204" pitchFamily="34" charset="0"/>
              </a:rPr>
              <a:t> and is organized using the same method as the commentaries on Aristotle. Each part begins with a general theoretical discussion, followed by the necessary explanation of selected words and phrases.</a:t>
            </a:r>
            <a:r>
              <a:rPr lang="en-GR" sz="2800" dirty="0"/>
              <a:t> </a:t>
            </a:r>
          </a:p>
          <a:p>
            <a:r>
              <a:rPr lang="en-GR" sz="2800" dirty="0">
                <a:latin typeface="Times New Roman" panose="02020603050405020304" pitchFamily="18" charset="0"/>
                <a:ea typeface="Calibri" panose="020F0502020204030204" pitchFamily="34" charset="0"/>
              </a:rPr>
              <a:t>General characteristics of </a:t>
            </a:r>
            <a:r>
              <a:rPr lang="en-GR" sz="2800" dirty="0">
                <a:solidFill>
                  <a:srgbClr val="FFFF00"/>
                </a:solidFill>
                <a:latin typeface="Times New Roman" panose="02020603050405020304" pitchFamily="18" charset="0"/>
                <a:ea typeface="Calibri" panose="020F0502020204030204" pitchFamily="34" charset="0"/>
              </a:rPr>
              <a:t>Alexandrian philosophy </a:t>
            </a:r>
            <a:r>
              <a:rPr lang="en-GR" sz="2800" dirty="0">
                <a:latin typeface="Times New Roman" panose="02020603050405020304" pitchFamily="18" charset="0"/>
                <a:ea typeface="Calibri" panose="020F0502020204030204" pitchFamily="34" charset="0"/>
              </a:rPr>
              <a:t>in the medical commentaries of Stephanos of Athens: </a:t>
            </a:r>
            <a:r>
              <a:rPr lang="en-GR" sz="2800" dirty="0">
                <a:solidFill>
                  <a:srgbClr val="FFFF00"/>
                </a:solidFill>
                <a:latin typeface="Times New Roman" panose="02020603050405020304" pitchFamily="18" charset="0"/>
                <a:ea typeface="Calibri" panose="020F0502020204030204" pitchFamily="34" charset="0"/>
              </a:rPr>
              <a:t>God’s foreknowledge; the mistake in the art as it pertains to changing things; the aim of philosophy as the assimilation of man to God; the four causes; the real number of combinations of two pairs of things; and the corporeality and incorporeality of heaven</a:t>
            </a:r>
            <a:r>
              <a:rPr lang="en-GR" sz="2800" dirty="0">
                <a:latin typeface="Times New Roman" panose="02020603050405020304" pitchFamily="18" charset="0"/>
                <a:ea typeface="Calibri" panose="020F0502020204030204" pitchFamily="34" charset="0"/>
              </a:rPr>
              <a:t>. </a:t>
            </a:r>
          </a:p>
          <a:p>
            <a:r>
              <a:rPr lang="en-GR" sz="2800" dirty="0">
                <a:latin typeface="Times New Roman" panose="02020603050405020304" pitchFamily="18" charset="0"/>
                <a:ea typeface="Calibri" panose="020F0502020204030204" pitchFamily="34" charset="0"/>
              </a:rPr>
              <a:t>Stephanos discusses the length of the tropical year and refers to Aristotle’s </a:t>
            </a:r>
            <a:r>
              <a:rPr lang="en-GR" sz="2800" i="1" dirty="0">
                <a:latin typeface="Times New Roman" panose="02020603050405020304" pitchFamily="18" charset="0"/>
                <a:ea typeface="Calibri" panose="020F0502020204030204" pitchFamily="34" charset="0"/>
              </a:rPr>
              <a:t>Meteorology</a:t>
            </a:r>
            <a:r>
              <a:rPr lang="en-GR" sz="2800" dirty="0">
                <a:latin typeface="Times New Roman" panose="02020603050405020304" pitchFamily="18" charset="0"/>
                <a:ea typeface="Calibri" panose="020F0502020204030204" pitchFamily="34" charset="0"/>
              </a:rPr>
              <a:t> and Plato’s </a:t>
            </a:r>
            <a:r>
              <a:rPr lang="en-GR" sz="2800" i="1" dirty="0">
                <a:latin typeface="Times New Roman" panose="02020603050405020304" pitchFamily="18" charset="0"/>
                <a:ea typeface="Calibri" panose="020F0502020204030204" pitchFamily="34" charset="0"/>
              </a:rPr>
              <a:t>Timaeus.</a:t>
            </a:r>
            <a:endParaRPr lang="en-GR" sz="2800" i="1" dirty="0"/>
          </a:p>
        </p:txBody>
      </p:sp>
    </p:spTree>
    <p:extLst>
      <p:ext uri="{BB962C8B-B14F-4D97-AF65-F5344CB8AC3E}">
        <p14:creationId xmlns:p14="http://schemas.microsoft.com/office/powerpoint/2010/main" val="37622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DE3F-384F-09AB-C5E3-D24BB793CE8A}"/>
              </a:ext>
            </a:extLst>
          </p:cNvPr>
          <p:cNvSpPr>
            <a:spLocks noGrp="1"/>
          </p:cNvSpPr>
          <p:nvPr>
            <p:ph type="title"/>
          </p:nvPr>
        </p:nvSpPr>
        <p:spPr>
          <a:xfrm>
            <a:off x="609600" y="0"/>
            <a:ext cx="10972800" cy="524107"/>
          </a:xfrm>
        </p:spPr>
        <p:txBody>
          <a:bodyPr>
            <a:normAutofit/>
          </a:bodyPr>
          <a:lstStyle/>
          <a:p>
            <a:r>
              <a:rPr lang="en-GR" sz="2400" dirty="0"/>
              <a:t>Commentaries on Ptolemy’s Handy tables edited by Theon</a:t>
            </a:r>
          </a:p>
        </p:txBody>
      </p:sp>
      <p:sp>
        <p:nvSpPr>
          <p:cNvPr id="3" name="Content Placeholder 2">
            <a:extLst>
              <a:ext uri="{FF2B5EF4-FFF2-40B4-BE49-F238E27FC236}">
                <a16:creationId xmlns:a16="http://schemas.microsoft.com/office/drawing/2014/main" id="{0012C42E-4419-E2AD-0F71-519ADB3BD213}"/>
              </a:ext>
            </a:extLst>
          </p:cNvPr>
          <p:cNvSpPr>
            <a:spLocks noGrp="1"/>
          </p:cNvSpPr>
          <p:nvPr>
            <p:ph idx="1"/>
          </p:nvPr>
        </p:nvSpPr>
        <p:spPr>
          <a:xfrm>
            <a:off x="178419" y="524107"/>
            <a:ext cx="11898351" cy="6211230"/>
          </a:xfrm>
        </p:spPr>
        <p:txBody>
          <a:bodyPr>
            <a:normAutofit/>
          </a:bodyPr>
          <a:lstStyle/>
          <a:p>
            <a:r>
              <a:rPr lang="en-GR" sz="2800" dirty="0">
                <a:latin typeface="Times New Roman" panose="02020603050405020304" pitchFamily="18" charset="0"/>
                <a:ea typeface="Calibri" panose="020F0502020204030204" pitchFamily="34" charset="0"/>
              </a:rPr>
              <a:t>The astronomical work of Stephanos, the </a:t>
            </a:r>
            <a:r>
              <a:rPr lang="en-GR" sz="2800" i="1" dirty="0">
                <a:latin typeface="Times New Roman" panose="02020603050405020304" pitchFamily="18" charset="0"/>
                <a:ea typeface="Calibri" panose="020F0502020204030204" pitchFamily="34" charset="0"/>
              </a:rPr>
              <a:t>“</a:t>
            </a:r>
            <a:r>
              <a:rPr lang="en-GR" sz="2800" i="1" dirty="0">
                <a:solidFill>
                  <a:srgbClr val="FFFF00"/>
                </a:solidFill>
                <a:latin typeface="Times New Roman" panose="02020603050405020304" pitchFamily="18" charset="0"/>
                <a:ea typeface="Calibri" panose="020F0502020204030204" pitchFamily="34" charset="0"/>
              </a:rPr>
              <a:t>Commentary on Ptolemy’s Handy Tables edited by Theon,</a:t>
            </a:r>
            <a:r>
              <a:rPr lang="en-GR" sz="2800" i="1" dirty="0">
                <a:latin typeface="Times New Roman" panose="02020603050405020304" pitchFamily="18" charset="0"/>
                <a:ea typeface="Calibri" panose="020F0502020204030204" pitchFamily="34" charset="0"/>
              </a:rPr>
              <a:t>”</a:t>
            </a:r>
            <a:r>
              <a:rPr lang="en-GR" sz="2800" dirty="0">
                <a:latin typeface="Times New Roman" panose="02020603050405020304" pitchFamily="18" charset="0"/>
                <a:ea typeface="Calibri" panose="020F0502020204030204" pitchFamily="34" charset="0"/>
              </a:rPr>
              <a:t> is very important because it was written a few years before the Arab occupation of Alexandria. Actually, </a:t>
            </a:r>
            <a:r>
              <a:rPr lang="en-GR" sz="2800" dirty="0">
                <a:solidFill>
                  <a:srgbClr val="FFFF00"/>
                </a:solidFill>
                <a:latin typeface="Times New Roman" panose="02020603050405020304" pitchFamily="18" charset="0"/>
                <a:ea typeface="Calibri" panose="020F0502020204030204" pitchFamily="34" charset="0"/>
              </a:rPr>
              <a:t>it is the last astronomical commentary of the early Byzantine period, based solely on the Greek astronomical tradition.</a:t>
            </a:r>
            <a:r>
              <a:rPr lang="en-GR" sz="2800" dirty="0">
                <a:solidFill>
                  <a:srgbClr val="FFFF00"/>
                </a:solidFill>
              </a:rPr>
              <a:t> </a:t>
            </a:r>
          </a:p>
          <a:p>
            <a:r>
              <a:rPr lang="en-GR" sz="2800" dirty="0">
                <a:latin typeface="Times New Roman" panose="02020603050405020304" pitchFamily="18" charset="0"/>
                <a:ea typeface="Calibri" panose="020F0502020204030204" pitchFamily="34" charset="0"/>
              </a:rPr>
              <a:t>The astronomical data in the work indicate the place and time of its composition: </a:t>
            </a:r>
            <a:r>
              <a:rPr lang="en-GR" sz="2800" dirty="0">
                <a:solidFill>
                  <a:srgbClr val="FFFF00"/>
                </a:solidFill>
                <a:latin typeface="Times New Roman" panose="02020603050405020304" pitchFamily="18" charset="0"/>
                <a:ea typeface="Calibri" panose="020F0502020204030204" pitchFamily="34" charset="0"/>
              </a:rPr>
              <a:t>All examples are given for the geographical coordinates of Constantinople in the years 617-619</a:t>
            </a:r>
            <a:r>
              <a:rPr lang="en-GR" sz="2800" dirty="0">
                <a:latin typeface="Times New Roman" panose="02020603050405020304" pitchFamily="18" charset="0"/>
                <a:ea typeface="Calibri" panose="020F0502020204030204" pitchFamily="34" charset="0"/>
              </a:rPr>
              <a:t>, namely during the reign of Emperor Herakleios. </a:t>
            </a:r>
          </a:p>
          <a:p>
            <a:r>
              <a:rPr lang="en-GR" sz="2800" dirty="0">
                <a:latin typeface="Times New Roman" panose="02020603050405020304" pitchFamily="18" charset="0"/>
                <a:ea typeface="Calibri" panose="020F0502020204030204" pitchFamily="34" charset="0"/>
              </a:rPr>
              <a:t>O. Neugebauer showed that Stephanos has reversed the order of some chapters relative to those in Ptolemy and Theon, thereby improving upon its predecessors.</a:t>
            </a:r>
            <a:r>
              <a:rPr lang="en-GR" sz="2800" dirty="0"/>
              <a:t> </a:t>
            </a:r>
            <a:endParaRPr lang="en-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2351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2591-F04D-17F6-A4C5-9A713C1DE28F}"/>
              </a:ext>
            </a:extLst>
          </p:cNvPr>
          <p:cNvSpPr>
            <a:spLocks noGrp="1"/>
          </p:cNvSpPr>
          <p:nvPr>
            <p:ph type="title"/>
          </p:nvPr>
        </p:nvSpPr>
        <p:spPr>
          <a:xfrm>
            <a:off x="609600" y="0"/>
            <a:ext cx="11188390" cy="479502"/>
          </a:xfrm>
        </p:spPr>
        <p:txBody>
          <a:bodyPr>
            <a:normAutofit/>
          </a:bodyPr>
          <a:lstStyle/>
          <a:p>
            <a:r>
              <a:rPr lang="en-GR" sz="2400" dirty="0"/>
              <a:t>Astrology and Alchemy in Late Antiquity and Early </a:t>
            </a:r>
            <a:r>
              <a:rPr lang="en-GB" sz="2400" dirty="0"/>
              <a:t>Byzantine</a:t>
            </a:r>
            <a:r>
              <a:rPr lang="en-GR" sz="2400" dirty="0"/>
              <a:t> times (1)</a:t>
            </a:r>
          </a:p>
        </p:txBody>
      </p:sp>
      <p:sp>
        <p:nvSpPr>
          <p:cNvPr id="3" name="Content Placeholder 2">
            <a:extLst>
              <a:ext uri="{FF2B5EF4-FFF2-40B4-BE49-F238E27FC236}">
                <a16:creationId xmlns:a16="http://schemas.microsoft.com/office/drawing/2014/main" id="{CB2A04D7-FA01-D8BB-6CAF-C97787289E16}"/>
              </a:ext>
            </a:extLst>
          </p:cNvPr>
          <p:cNvSpPr>
            <a:spLocks noGrp="1"/>
          </p:cNvSpPr>
          <p:nvPr>
            <p:ph idx="1"/>
          </p:nvPr>
        </p:nvSpPr>
        <p:spPr>
          <a:xfrm>
            <a:off x="152400" y="602166"/>
            <a:ext cx="11645590" cy="6055112"/>
          </a:xfrm>
        </p:spPr>
        <p:txBody>
          <a:bodyPr>
            <a:normAutofit/>
          </a:bodyPr>
          <a:lstStyle/>
          <a:p>
            <a:r>
              <a:rPr lang="en-GR" sz="2800" dirty="0">
                <a:latin typeface="Times New Roman" panose="02020603050405020304" pitchFamily="18" charset="0"/>
                <a:ea typeface="Calibri" panose="020F0502020204030204" pitchFamily="34" charset="0"/>
              </a:rPr>
              <a:t>Astrology was </a:t>
            </a:r>
            <a:r>
              <a:rPr lang="en-GR" sz="2800" dirty="0">
                <a:solidFill>
                  <a:srgbClr val="FFFF00"/>
                </a:solidFill>
                <a:latin typeface="Times New Roman" panose="02020603050405020304" pitchFamily="18" charset="0"/>
                <a:ea typeface="Calibri" panose="020F0502020204030204" pitchFamily="34" charset="0"/>
              </a:rPr>
              <a:t>the most sophisticated divinatory art </a:t>
            </a:r>
            <a:r>
              <a:rPr lang="en-GR" sz="2800" dirty="0">
                <a:latin typeface="Times New Roman" panose="02020603050405020304" pitchFamily="18" charset="0"/>
                <a:ea typeface="Calibri" panose="020F0502020204030204" pitchFamily="34" charset="0"/>
              </a:rPr>
              <a:t>because of its </a:t>
            </a:r>
            <a:r>
              <a:rPr lang="en-GR" sz="2800" dirty="0">
                <a:solidFill>
                  <a:srgbClr val="FFFF00"/>
                </a:solidFill>
                <a:latin typeface="Times New Roman" panose="02020603050405020304" pitchFamily="18" charset="0"/>
                <a:ea typeface="Calibri" panose="020F0502020204030204" pitchFamily="34" charset="0"/>
              </a:rPr>
              <a:t>philosophical foundation </a:t>
            </a:r>
            <a:r>
              <a:rPr lang="en-GR" sz="2800" dirty="0">
                <a:latin typeface="Times New Roman" panose="02020603050405020304" pitchFamily="18" charset="0"/>
                <a:ea typeface="Calibri" panose="020F0502020204030204" pitchFamily="34" charset="0"/>
              </a:rPr>
              <a:t>and the </a:t>
            </a:r>
            <a:r>
              <a:rPr lang="en-GR" sz="2800" dirty="0">
                <a:solidFill>
                  <a:srgbClr val="FFFF00"/>
                </a:solidFill>
                <a:latin typeface="Times New Roman" panose="02020603050405020304" pitchFamily="18" charset="0"/>
                <a:ea typeface="Calibri" panose="020F0502020204030204" pitchFamily="34" charset="0"/>
              </a:rPr>
              <a:t>astronomical techniques </a:t>
            </a:r>
            <a:r>
              <a:rPr lang="en-GR" sz="2800" dirty="0">
                <a:latin typeface="Times New Roman" panose="02020603050405020304" pitchFamily="18" charset="0"/>
                <a:ea typeface="Calibri" panose="020F0502020204030204" pitchFamily="34" charset="0"/>
              </a:rPr>
              <a:t>required to cast a horoscope.</a:t>
            </a:r>
            <a:r>
              <a:rPr lang="en-GR" sz="2800" dirty="0"/>
              <a:t> </a:t>
            </a:r>
          </a:p>
          <a:p>
            <a:r>
              <a:rPr lang="en-GR" sz="2800" dirty="0">
                <a:latin typeface="Times New Roman" panose="02020603050405020304" pitchFamily="18" charset="0"/>
                <a:ea typeface="Calibri" panose="020F0502020204030204" pitchFamily="34" charset="0"/>
              </a:rPr>
              <a:t>A large number of horoscopes cast by well-known </a:t>
            </a:r>
            <a:r>
              <a:rPr lang="en-GB" sz="2800" dirty="0">
                <a:latin typeface="Times New Roman" panose="02020603050405020304" pitchFamily="18" charset="0"/>
                <a:ea typeface="Calibri" panose="020F0502020204030204" pitchFamily="34" charset="0"/>
              </a:rPr>
              <a:t>astrologers</a:t>
            </a:r>
            <a:r>
              <a:rPr lang="en-GR" sz="2800" dirty="0">
                <a:latin typeface="Times New Roman" panose="02020603050405020304" pitchFamily="18" charset="0"/>
                <a:ea typeface="Calibri" panose="020F0502020204030204" pitchFamily="34" charset="0"/>
              </a:rPr>
              <a:t> during this period are preserved in papyri and later Byzantine manuscripts. </a:t>
            </a:r>
          </a:p>
          <a:p>
            <a:r>
              <a:rPr lang="en-GR" sz="2800" dirty="0">
                <a:solidFill>
                  <a:srgbClr val="FFFF00"/>
                </a:solidFill>
                <a:latin typeface="Times New Roman" panose="02020603050405020304" pitchFamily="18" charset="0"/>
                <a:ea typeface="Calibri" panose="020F0502020204030204" pitchFamily="34" charset="0"/>
              </a:rPr>
              <a:t>An ancient commentary on Paul of Alexandria’s </a:t>
            </a:r>
            <a:r>
              <a:rPr lang="en-GR" sz="2800" dirty="0">
                <a:latin typeface="Times New Roman" panose="02020603050405020304" pitchFamily="18" charset="0"/>
                <a:ea typeface="Calibri" panose="020F0502020204030204" pitchFamily="34" charset="0"/>
              </a:rPr>
              <a:t>astrological work (ca. 378) </a:t>
            </a:r>
            <a:r>
              <a:rPr lang="en-GR" sz="2800" dirty="0">
                <a:solidFill>
                  <a:srgbClr val="FFFF00"/>
                </a:solidFill>
                <a:latin typeface="Times New Roman" panose="02020603050405020304" pitchFamily="18" charset="0"/>
                <a:ea typeface="Calibri" panose="020F0502020204030204" pitchFamily="34" charset="0"/>
              </a:rPr>
              <a:t>comes from a series of lectures delivered in Alexandria during May-June of the year 564 either by Olympiodorus or one of his disciples who taught mathematics or astrology</a:t>
            </a:r>
            <a:r>
              <a:rPr lang="en-GR" sz="2800" dirty="0">
                <a:latin typeface="Times New Roman" panose="02020603050405020304" pitchFamily="18" charset="0"/>
                <a:ea typeface="Calibri" panose="020F0502020204030204" pitchFamily="34" charset="0"/>
              </a:rPr>
              <a:t>. Consequently, </a:t>
            </a:r>
            <a:r>
              <a:rPr lang="en-GR" sz="2800" dirty="0">
                <a:solidFill>
                  <a:srgbClr val="FFFF00"/>
                </a:solidFill>
                <a:latin typeface="Times New Roman" panose="02020603050405020304" pitchFamily="18" charset="0"/>
                <a:ea typeface="Calibri" panose="020F0502020204030204" pitchFamily="34" charset="0"/>
              </a:rPr>
              <a:t>in the sixth century, astrology </a:t>
            </a:r>
            <a:r>
              <a:rPr lang="en-GR" sz="2800" dirty="0">
                <a:latin typeface="Times New Roman" panose="02020603050405020304" pitchFamily="18" charset="0"/>
                <a:ea typeface="Calibri" panose="020F0502020204030204" pitchFamily="34" charset="0"/>
              </a:rPr>
              <a:t>could still be an </a:t>
            </a:r>
            <a:r>
              <a:rPr lang="en-GR" sz="2800" dirty="0">
                <a:solidFill>
                  <a:srgbClr val="FFFF00"/>
                </a:solidFill>
                <a:latin typeface="Times New Roman" panose="02020603050405020304" pitchFamily="18" charset="0"/>
                <a:ea typeface="Calibri" panose="020F0502020204030204" pitchFamily="34" charset="0"/>
              </a:rPr>
              <a:t>important part of the Quadrivium</a:t>
            </a:r>
            <a:r>
              <a:rPr lang="en-GR" sz="2800" dirty="0">
                <a:latin typeface="Times New Roman" panose="02020603050405020304" pitchFamily="18" charset="0"/>
                <a:ea typeface="Calibri" panose="020F0502020204030204" pitchFamily="34" charset="0"/>
              </a:rPr>
              <a:t>. </a:t>
            </a:r>
          </a:p>
          <a:p>
            <a:r>
              <a:rPr lang="en-US" sz="2800" dirty="0">
                <a:latin typeface="Times New Roman" panose="02020603050405020304" pitchFamily="18" charset="0"/>
                <a:ea typeface="Μοντέρνα"/>
                <a:cs typeface="Times New Roman" panose="02020603050405020304" pitchFamily="18" charset="0"/>
              </a:rPr>
              <a:t>Consequently, Stephanos of Alexandria must have studied astrology in Alexandria. </a:t>
            </a:r>
            <a:endParaRPr lang="en-GR" sz="2800" dirty="0">
              <a:latin typeface="GrTimes"/>
              <a:ea typeface="Μοντέρνα"/>
              <a:cs typeface="Times New Roman" panose="02020603050405020304" pitchFamily="18" charset="0"/>
            </a:endParaRPr>
          </a:p>
          <a:p>
            <a:endParaRPr lang="en-GR" sz="2800" dirty="0"/>
          </a:p>
        </p:txBody>
      </p:sp>
    </p:spTree>
    <p:extLst>
      <p:ext uri="{BB962C8B-B14F-4D97-AF65-F5344CB8AC3E}">
        <p14:creationId xmlns:p14="http://schemas.microsoft.com/office/powerpoint/2010/main" val="1423941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9B2D-9F34-F891-CCD0-740E00C516A5}"/>
              </a:ext>
            </a:extLst>
          </p:cNvPr>
          <p:cNvSpPr>
            <a:spLocks noGrp="1"/>
          </p:cNvSpPr>
          <p:nvPr>
            <p:ph type="title"/>
          </p:nvPr>
        </p:nvSpPr>
        <p:spPr>
          <a:xfrm>
            <a:off x="441960" y="0"/>
            <a:ext cx="11551920" cy="731836"/>
          </a:xfrm>
        </p:spPr>
        <p:txBody>
          <a:bodyPr>
            <a:normAutofit/>
          </a:bodyPr>
          <a:lstStyle/>
          <a:p>
            <a:r>
              <a:rPr lang="en-GR" sz="2400" dirty="0"/>
              <a:t>Astrology and Alchemy in Late Antiquity and Early </a:t>
            </a:r>
            <a:r>
              <a:rPr lang="en-GB" sz="2400" dirty="0"/>
              <a:t>Byzantine</a:t>
            </a:r>
            <a:r>
              <a:rPr lang="en-GR" sz="2400" dirty="0"/>
              <a:t> times (2)</a:t>
            </a:r>
          </a:p>
        </p:txBody>
      </p:sp>
      <p:sp>
        <p:nvSpPr>
          <p:cNvPr id="3" name="Content Placeholder 2">
            <a:extLst>
              <a:ext uri="{FF2B5EF4-FFF2-40B4-BE49-F238E27FC236}">
                <a16:creationId xmlns:a16="http://schemas.microsoft.com/office/drawing/2014/main" id="{FE64F7C6-079B-241A-9695-9CAA15345094}"/>
              </a:ext>
            </a:extLst>
          </p:cNvPr>
          <p:cNvSpPr>
            <a:spLocks noGrp="1"/>
          </p:cNvSpPr>
          <p:nvPr>
            <p:ph idx="1"/>
          </p:nvPr>
        </p:nvSpPr>
        <p:spPr>
          <a:xfrm>
            <a:off x="198120" y="624468"/>
            <a:ext cx="11795760" cy="5974451"/>
          </a:xfrm>
        </p:spPr>
        <p:txBody>
          <a:bodyPr/>
          <a:lstStyle/>
          <a:p>
            <a:r>
              <a:rPr lang="en-US" sz="2400" dirty="0">
                <a:latin typeface="Times New Roman" panose="02020603050405020304" pitchFamily="18" charset="0"/>
                <a:ea typeface="Μοντέρνα"/>
                <a:cs typeface="Times New Roman" panose="02020603050405020304" pitchFamily="18" charset="0"/>
              </a:rPr>
              <a:t>Christian emperors were interested in consulting astrologers for both their personal and state affairs. Emperor </a:t>
            </a:r>
            <a:r>
              <a:rPr lang="en-US" sz="2400" dirty="0">
                <a:solidFill>
                  <a:srgbClr val="FFFF00"/>
                </a:solidFill>
                <a:latin typeface="Times New Roman" panose="02020603050405020304" pitchFamily="18" charset="0"/>
                <a:ea typeface="Μοντέρνα"/>
                <a:cs typeface="Times New Roman" panose="02020603050405020304" pitchFamily="18" charset="0"/>
              </a:rPr>
              <a:t>Manuel </a:t>
            </a:r>
            <a:r>
              <a:rPr lang="en-US" sz="2400" dirty="0" err="1">
                <a:solidFill>
                  <a:srgbClr val="FFFF00"/>
                </a:solidFill>
                <a:latin typeface="Times New Roman" panose="02020603050405020304" pitchFamily="18" charset="0"/>
                <a:ea typeface="Μοντέρνα"/>
                <a:cs typeface="Times New Roman" panose="02020603050405020304" pitchFamily="18" charset="0"/>
              </a:rPr>
              <a:t>Komnenos</a:t>
            </a:r>
            <a:r>
              <a:rPr lang="en-US" sz="2400" dirty="0">
                <a:solidFill>
                  <a:srgbClr val="FFFF00"/>
                </a:solidFill>
                <a:latin typeface="Times New Roman" panose="02020603050405020304" pitchFamily="18" charset="0"/>
                <a:ea typeface="Μοντέρνα"/>
                <a:cs typeface="Times New Roman" panose="02020603050405020304" pitchFamily="18" charset="0"/>
              </a:rPr>
              <a:t> </a:t>
            </a:r>
            <a:r>
              <a:rPr lang="en-US" sz="2400" dirty="0">
                <a:latin typeface="Times New Roman" panose="02020603050405020304" pitchFamily="18" charset="0"/>
                <a:ea typeface="Μοντέρνα"/>
                <a:cs typeface="Times New Roman" panose="02020603050405020304" pitchFamily="18" charset="0"/>
              </a:rPr>
              <a:t>(1143-1180) </a:t>
            </a:r>
            <a:r>
              <a:rPr lang="en-US" sz="2400" dirty="0">
                <a:solidFill>
                  <a:srgbClr val="FFFF00"/>
                </a:solidFill>
                <a:latin typeface="Times New Roman" panose="02020603050405020304" pitchFamily="18" charset="0"/>
                <a:ea typeface="Μοντέρνα"/>
                <a:cs typeface="Times New Roman" panose="02020603050405020304" pitchFamily="18" charset="0"/>
              </a:rPr>
              <a:t>defended astrology </a:t>
            </a:r>
            <a:r>
              <a:rPr lang="en-US" sz="2400" dirty="0">
                <a:latin typeface="Times New Roman" panose="02020603050405020304" pitchFamily="18" charset="0"/>
                <a:ea typeface="Μοντέρνα"/>
                <a:cs typeface="Times New Roman" panose="02020603050405020304" pitchFamily="18" charset="0"/>
              </a:rPr>
              <a:t>in a letter addressed to a monk of the </a:t>
            </a:r>
            <a:r>
              <a:rPr lang="en-US" sz="2400" dirty="0" err="1">
                <a:latin typeface="Times New Roman" panose="02020603050405020304" pitchFamily="18" charset="0"/>
                <a:ea typeface="Μοντέρνα"/>
                <a:cs typeface="Times New Roman" panose="02020603050405020304" pitchFamily="18" charset="0"/>
              </a:rPr>
              <a:t>Pantokrator</a:t>
            </a:r>
            <a:r>
              <a:rPr lang="en-US" sz="2400" dirty="0">
                <a:latin typeface="Times New Roman" panose="02020603050405020304" pitchFamily="18" charset="0"/>
                <a:ea typeface="Μοντέρνα"/>
                <a:cs typeface="Times New Roman" panose="02020603050405020304" pitchFamily="18" charset="0"/>
              </a:rPr>
              <a:t> monastery. One of his arguments was that </a:t>
            </a:r>
            <a:r>
              <a:rPr lang="en-US" sz="2400" dirty="0">
                <a:solidFill>
                  <a:srgbClr val="FFFF00"/>
                </a:solidFill>
                <a:latin typeface="Times New Roman" panose="02020603050405020304" pitchFamily="18" charset="0"/>
                <a:ea typeface="Μοντέρνα"/>
                <a:cs typeface="Times New Roman" panose="02020603050405020304" pitchFamily="18" charset="0"/>
              </a:rPr>
              <a:t>Constantine the Great </a:t>
            </a:r>
            <a:r>
              <a:rPr lang="en-US" sz="2400" dirty="0">
                <a:latin typeface="Times New Roman" panose="02020603050405020304" pitchFamily="18" charset="0"/>
                <a:ea typeface="Μοντέρνα"/>
                <a:cs typeface="Times New Roman" panose="02020603050405020304" pitchFamily="18" charset="0"/>
              </a:rPr>
              <a:t>(307-337), </a:t>
            </a:r>
            <a:r>
              <a:rPr lang="en-US" sz="2400" dirty="0">
                <a:solidFill>
                  <a:srgbClr val="FFFF00"/>
                </a:solidFill>
                <a:latin typeface="Times New Roman" panose="02020603050405020304" pitchFamily="18" charset="0"/>
                <a:ea typeface="Μοντέρνα"/>
                <a:cs typeface="Times New Roman" panose="02020603050405020304" pitchFamily="18" charset="0"/>
              </a:rPr>
              <a:t>after consulting the best astrologer of his time, Valens, waited fourteen years for the most favorable date for the inauguration (“</a:t>
            </a:r>
            <a:r>
              <a:rPr lang="en-US" sz="2400" dirty="0" err="1">
                <a:solidFill>
                  <a:srgbClr val="FFFF00"/>
                </a:solidFill>
                <a:latin typeface="Times New Roman" panose="02020603050405020304" pitchFamily="18" charset="0"/>
                <a:ea typeface="Μοντέρνα"/>
                <a:cs typeface="Times New Roman" panose="02020603050405020304" pitchFamily="18" charset="0"/>
              </a:rPr>
              <a:t>dedicatio</a:t>
            </a:r>
            <a:r>
              <a:rPr lang="en-US" sz="2400" dirty="0">
                <a:solidFill>
                  <a:srgbClr val="FFFF00"/>
                </a:solidFill>
                <a:latin typeface="Times New Roman" panose="02020603050405020304" pitchFamily="18" charset="0"/>
                <a:ea typeface="Μοντέρνα"/>
                <a:cs typeface="Times New Roman" panose="02020603050405020304" pitchFamily="18" charset="0"/>
              </a:rPr>
              <a:t>”) of Constantinople</a:t>
            </a:r>
            <a:r>
              <a:rPr lang="en-US" sz="2400" dirty="0">
                <a:latin typeface="Times New Roman" panose="02020603050405020304" pitchFamily="18" charset="0"/>
                <a:ea typeface="Μοντέρνα"/>
                <a:cs typeface="Times New Roman" panose="02020603050405020304" pitchFamily="18" charset="0"/>
              </a:rPr>
              <a:t>. </a:t>
            </a:r>
            <a:endParaRPr lang="en-GR" sz="2400" dirty="0">
              <a:latin typeface="GrTimes"/>
              <a:ea typeface="Μοντέρνα"/>
              <a:cs typeface="Times New Roman" panose="02020603050405020304" pitchFamily="18" charset="0"/>
            </a:endParaRPr>
          </a:p>
          <a:p>
            <a:r>
              <a:rPr lang="en-GB" sz="2400" dirty="0">
                <a:latin typeface="Times New Roman" panose="02020603050405020304" pitchFamily="18" charset="0"/>
                <a:ea typeface="Calibri" panose="020F0502020204030204" pitchFamily="34" charset="0"/>
              </a:rPr>
              <a:t>The</a:t>
            </a:r>
            <a:r>
              <a:rPr lang="en-GR" sz="2400" dirty="0">
                <a:latin typeface="Times New Roman" panose="02020603050405020304" pitchFamily="18" charset="0"/>
                <a:ea typeface="Calibri" panose="020F0502020204030204" pitchFamily="34" charset="0"/>
              </a:rPr>
              <a:t> flourishing of astrology during the reigns of later Byzantine dynasties and the considerable number of astrological manuscripts in the private libraries of state and church </a:t>
            </a:r>
            <a:r>
              <a:rPr lang="en-GB" sz="2400" dirty="0">
                <a:latin typeface="Times New Roman" panose="02020603050405020304" pitchFamily="18" charset="0"/>
                <a:ea typeface="Calibri" panose="020F0502020204030204" pitchFamily="34" charset="0"/>
              </a:rPr>
              <a:t>officers</a:t>
            </a:r>
            <a:r>
              <a:rPr lang="en-GR" sz="2400" dirty="0">
                <a:latin typeface="Times New Roman" panose="02020603050405020304" pitchFamily="18" charset="0"/>
                <a:ea typeface="Calibri" panose="020F0502020204030204" pitchFamily="34" charset="0"/>
              </a:rPr>
              <a:t> suggest that </a:t>
            </a:r>
            <a:r>
              <a:rPr lang="en-GR" sz="2400" dirty="0">
                <a:solidFill>
                  <a:srgbClr val="FFFF00"/>
                </a:solidFill>
                <a:latin typeface="Times New Roman" panose="02020603050405020304" pitchFamily="18" charset="0"/>
                <a:ea typeface="Calibri" panose="020F0502020204030204" pitchFamily="34" charset="0"/>
              </a:rPr>
              <a:t>many Byzantine scholars and intellectuals had reconciled their Christian faith with astrology</a:t>
            </a:r>
            <a:r>
              <a:rPr lang="en-GR" sz="2400" dirty="0">
                <a:latin typeface="Times New Roman" panose="02020603050405020304" pitchFamily="18" charset="0"/>
                <a:ea typeface="Calibri" panose="020F0502020204030204" pitchFamily="34" charset="0"/>
              </a:rPr>
              <a:t>.</a:t>
            </a:r>
          </a:p>
          <a:p>
            <a:endParaRPr lang="en-GR" sz="2400" dirty="0">
              <a:latin typeface="Times New Roman" panose="02020603050405020304" pitchFamily="18" charset="0"/>
              <a:ea typeface="Calibri" panose="020F0502020204030204" pitchFamily="34" charset="0"/>
            </a:endParaRPr>
          </a:p>
          <a:p>
            <a:r>
              <a:rPr lang="en-GR" sz="2400" dirty="0">
                <a:solidFill>
                  <a:srgbClr val="FFFF00"/>
                </a:solidFill>
                <a:effectLst/>
                <a:latin typeface="Times New Roman" panose="02020603050405020304" pitchFamily="18" charset="0"/>
                <a:ea typeface="Calibri" panose="020F0502020204030204" pitchFamily="34" charset="0"/>
              </a:rPr>
              <a:t>ALCHEMY</a:t>
            </a:r>
            <a:r>
              <a:rPr lang="en-GR" sz="2400" dirty="0">
                <a:effectLst/>
                <a:latin typeface="Times New Roman" panose="02020603050405020304" pitchFamily="18" charset="0"/>
                <a:ea typeface="Calibri" panose="020F0502020204030204" pitchFamily="34" charset="0"/>
              </a:rPr>
              <a:t> is a different case because </a:t>
            </a:r>
            <a:r>
              <a:rPr lang="en-GR" sz="2400" dirty="0">
                <a:solidFill>
                  <a:srgbClr val="FFFF00"/>
                </a:solidFill>
                <a:effectLst/>
                <a:latin typeface="Times New Roman" panose="02020603050405020304" pitchFamily="18" charset="0"/>
                <a:ea typeface="Calibri" panose="020F0502020204030204" pitchFamily="34" charset="0"/>
              </a:rPr>
              <a:t>its techniques, closely related to those of the goldsmiths, had many applications to the art of jewelry-making and the luxurious decoration of palaces and churches.</a:t>
            </a:r>
            <a:r>
              <a:rPr lang="en-GR" sz="2400" dirty="0">
                <a:effectLst/>
                <a:latin typeface="Times New Roman" panose="02020603050405020304" pitchFamily="18" charset="0"/>
                <a:ea typeface="Calibri" panose="020F0502020204030204" pitchFamily="34" charset="0"/>
              </a:rPr>
              <a:t> ‘Umāra ibn-Ḥamza (d. 814/815), the ambassador of caliph al-Manṣūr (754-775) to the Byzantine court, reveals the alchemical interests of Emperor Constantine V Kopronymos (741-775).</a:t>
            </a:r>
            <a:endParaRPr lang="en-GR" sz="2400" dirty="0"/>
          </a:p>
          <a:p>
            <a:endParaRPr lang="en-GR" dirty="0"/>
          </a:p>
        </p:txBody>
      </p:sp>
    </p:spTree>
    <p:extLst>
      <p:ext uri="{BB962C8B-B14F-4D97-AF65-F5344CB8AC3E}">
        <p14:creationId xmlns:p14="http://schemas.microsoft.com/office/powerpoint/2010/main" val="119325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lumMod val="5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3222-5182-824D-FC0D-1B1F2D7BF94B}"/>
              </a:ext>
            </a:extLst>
          </p:cNvPr>
          <p:cNvSpPr>
            <a:spLocks noGrp="1"/>
          </p:cNvSpPr>
          <p:nvPr>
            <p:ph type="title"/>
          </p:nvPr>
        </p:nvSpPr>
        <p:spPr>
          <a:xfrm>
            <a:off x="334536" y="189571"/>
            <a:ext cx="11522927" cy="430679"/>
          </a:xfrm>
        </p:spPr>
        <p:txBody>
          <a:bodyPr>
            <a:noAutofit/>
          </a:bodyPr>
          <a:lstStyle/>
          <a:p>
            <a:r>
              <a:rPr lang="en-GR" sz="2400" dirty="0">
                <a:effectLst/>
                <a:latin typeface="+mn-lt"/>
                <a:ea typeface="Calibri" panose="020F0502020204030204" pitchFamily="34" charset="0"/>
              </a:rPr>
              <a:t>On the Great and Sacred Art of Making Gold</a:t>
            </a:r>
            <a:endParaRPr lang="en-GR" sz="2400" dirty="0">
              <a:latin typeface="+mn-lt"/>
            </a:endParaRPr>
          </a:p>
        </p:txBody>
      </p:sp>
      <p:sp>
        <p:nvSpPr>
          <p:cNvPr id="3" name="Content Placeholder 2">
            <a:extLst>
              <a:ext uri="{FF2B5EF4-FFF2-40B4-BE49-F238E27FC236}">
                <a16:creationId xmlns:a16="http://schemas.microsoft.com/office/drawing/2014/main" id="{C41BA049-A80B-5502-E15D-20F03DD64424}"/>
              </a:ext>
            </a:extLst>
          </p:cNvPr>
          <p:cNvSpPr>
            <a:spLocks noGrp="1"/>
          </p:cNvSpPr>
          <p:nvPr>
            <p:ph idx="1"/>
          </p:nvPr>
        </p:nvSpPr>
        <p:spPr>
          <a:xfrm>
            <a:off x="87350" y="798670"/>
            <a:ext cx="12017298" cy="6032809"/>
          </a:xfrm>
        </p:spPr>
        <p:txBody>
          <a:bodyPr>
            <a:normAutofit/>
          </a:bodyPr>
          <a:lstStyle/>
          <a:p>
            <a:r>
              <a:rPr lang="en-GR" sz="2400" dirty="0">
                <a:latin typeface="Times New Roman" panose="02020603050405020304" pitchFamily="18" charset="0"/>
                <a:ea typeface="Calibri" panose="020F0502020204030204" pitchFamily="34" charset="0"/>
                <a:cs typeface="Times New Roman" panose="02020603050405020304" pitchFamily="18" charset="0"/>
              </a:rPr>
              <a:t>The manuscript tradition of the work indicates that it was greatly appreciated: it survives in </a:t>
            </a:r>
            <a:r>
              <a:rPr lang="en-GR"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53 MSS (47 in Greek, 2 in Greek with a Latin translation, 4 in Latin</a:t>
            </a:r>
            <a:r>
              <a:rPr lang="en-GR" sz="2400" dirty="0">
                <a:latin typeface="Times New Roman" panose="02020603050405020304" pitchFamily="18" charset="0"/>
                <a:ea typeface="Calibri" panose="020F0502020204030204" pitchFamily="34" charset="0"/>
                <a:cs typeface="Times New Roman" panose="02020603050405020304" pitchFamily="18" charset="0"/>
              </a:rPr>
              <a:t>); with the exception of 6 MSS produced in </a:t>
            </a:r>
            <a:r>
              <a:rPr lang="en-GB" sz="2400" dirty="0">
                <a:latin typeface="Times New Roman" panose="02020603050405020304" pitchFamily="18" charset="0"/>
                <a:ea typeface="Calibri" panose="020F0502020204030204" pitchFamily="34" charset="0"/>
                <a:cs typeface="Times New Roman" panose="02020603050405020304" pitchFamily="18" charset="0"/>
              </a:rPr>
              <a:t>the 11th -15th centuries, the rest were copied in the</a:t>
            </a:r>
            <a:r>
              <a:rPr lang="en-GR" sz="2400" dirty="0">
                <a:latin typeface="Times New Roman" panose="02020603050405020304" pitchFamily="18" charset="0"/>
                <a:ea typeface="Calibri" panose="020F0502020204030204" pitchFamily="34" charset="0"/>
                <a:cs typeface="Times New Roman" panose="02020603050405020304" pitchFamily="18" charset="0"/>
              </a:rPr>
              <a:t> 16</a:t>
            </a:r>
            <a:r>
              <a:rPr lang="en-GR" sz="2400"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GR" sz="2400" dirty="0">
                <a:latin typeface="Times New Roman" panose="02020603050405020304" pitchFamily="18" charset="0"/>
                <a:ea typeface="Calibri" panose="020F0502020204030204" pitchFamily="34" charset="0"/>
                <a:cs typeface="Times New Roman" panose="02020603050405020304" pitchFamily="18" charset="0"/>
              </a:rPr>
              <a:t> -19</a:t>
            </a:r>
            <a:r>
              <a:rPr lang="en-GR" sz="2400"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GR" sz="2400" dirty="0">
                <a:latin typeface="Times New Roman" panose="02020603050405020304" pitchFamily="18" charset="0"/>
                <a:ea typeface="Calibri" panose="020F0502020204030204" pitchFamily="34" charset="0"/>
                <a:cs typeface="Times New Roman" panose="02020603050405020304" pitchFamily="18" charset="0"/>
              </a:rPr>
              <a:t> centuries.</a:t>
            </a:r>
            <a:r>
              <a:rPr lang="en-GR" sz="2400" dirty="0">
                <a:latin typeface="Times New Roman" panose="02020603050405020304" pitchFamily="18" charset="0"/>
                <a:cs typeface="Times New Roman" panose="02020603050405020304" pitchFamily="18" charset="0"/>
              </a:rPr>
              <a:t> </a:t>
            </a:r>
          </a:p>
          <a:p>
            <a:r>
              <a:rPr lang="en-GR" sz="2400" dirty="0">
                <a:latin typeface="Times New Roman" panose="02020603050405020304" pitchFamily="18" charset="0"/>
                <a:ea typeface="Calibri" panose="020F0502020204030204" pitchFamily="34" charset="0"/>
                <a:cs typeface="Times New Roman" panose="02020603050405020304" pitchFamily="18" charset="0"/>
              </a:rPr>
              <a:t>It influenced the poet-alchemists </a:t>
            </a:r>
            <a:r>
              <a:rPr lang="en-GR"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Heliodoros, Theophrastos, </a:t>
            </a:r>
            <a:r>
              <a:rPr lang="en-GB" sz="24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Hierotheos</a:t>
            </a:r>
            <a:r>
              <a:rPr lang="en-GB" sz="2400" dirty="0">
                <a:latin typeface="Times New Roman" panose="02020603050405020304" pitchFamily="18" charset="0"/>
                <a:ea typeface="Calibri" panose="020F0502020204030204" pitchFamily="34" charset="0"/>
                <a:cs typeface="Times New Roman" panose="02020603050405020304" pitchFamily="18" charset="0"/>
              </a:rPr>
              <a:t>,</a:t>
            </a:r>
            <a:r>
              <a:rPr lang="en-GR" sz="2400" dirty="0">
                <a:latin typeface="Times New Roman" panose="02020603050405020304" pitchFamily="18" charset="0"/>
                <a:ea typeface="Calibri" panose="020F0502020204030204" pitchFamily="34" charset="0"/>
                <a:cs typeface="Times New Roman" panose="02020603050405020304" pitchFamily="18" charset="0"/>
              </a:rPr>
              <a:t> and </a:t>
            </a:r>
            <a:r>
              <a:rPr lang="en-GR"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Archelaos</a:t>
            </a:r>
            <a:r>
              <a:rPr lang="en-GR" sz="2400" dirty="0">
                <a:latin typeface="Times New Roman" panose="02020603050405020304" pitchFamily="18" charset="0"/>
                <a:ea typeface="Calibri" panose="020F0502020204030204" pitchFamily="34" charset="0"/>
                <a:cs typeface="Times New Roman" panose="02020603050405020304" pitchFamily="18" charset="0"/>
              </a:rPr>
              <a:t>, as is evident from several passages in their texts.</a:t>
            </a:r>
          </a:p>
          <a:p>
            <a:r>
              <a:rPr lang="en-GR" sz="2400" dirty="0">
                <a:latin typeface="Times New Roman" panose="02020603050405020304" pitchFamily="18" charset="0"/>
                <a:ea typeface="Calibri" panose="020F0502020204030204" pitchFamily="34" charset="0"/>
                <a:cs typeface="Times New Roman" panose="02020603050405020304" pitchFamily="18" charset="0"/>
              </a:rPr>
              <a:t>In </a:t>
            </a:r>
            <a:r>
              <a:rPr lang="en-GR"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Arabic tradition</a:t>
            </a:r>
            <a:r>
              <a:rPr lang="en-GR" sz="2400" dirty="0">
                <a:latin typeface="Times New Roman" panose="02020603050405020304" pitchFamily="18" charset="0"/>
                <a:ea typeface="Calibri" panose="020F0502020204030204" pitchFamily="34" charset="0"/>
                <a:cs typeface="Times New Roman" panose="02020603050405020304" pitchFamily="18" charset="0"/>
              </a:rPr>
              <a:t>, the name and work of Stephanos (</a:t>
            </a:r>
            <a:r>
              <a:rPr lang="en-GR"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Isṭafānūs</a:t>
            </a:r>
            <a:r>
              <a:rPr lang="en-GR" sz="2400" dirty="0">
                <a:latin typeface="Times New Roman" panose="02020603050405020304" pitchFamily="18" charset="0"/>
                <a:ea typeface="Calibri" panose="020F0502020204030204" pitchFamily="34" charset="0"/>
                <a:cs typeface="Times New Roman" panose="02020603050405020304" pitchFamily="18" charset="0"/>
              </a:rPr>
              <a:t>) are associated with Emperor Heraclius (</a:t>
            </a:r>
            <a:r>
              <a:rPr lang="en-GR"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Hiraql</a:t>
            </a:r>
            <a:r>
              <a:rPr lang="en-GR" sz="2400" dirty="0">
                <a:latin typeface="Times New Roman" panose="02020603050405020304" pitchFamily="18" charset="0"/>
                <a:ea typeface="Calibri" panose="020F0502020204030204" pitchFamily="34" charset="0"/>
                <a:cs typeface="Times New Roman" panose="02020603050405020304" pitchFamily="18" charset="0"/>
              </a:rPr>
              <a:t>).</a:t>
            </a:r>
          </a:p>
          <a:p>
            <a:r>
              <a:rPr lang="en-GR" sz="2400" dirty="0">
                <a:latin typeface="Times New Roman" panose="02020603050405020304" pitchFamily="18" charset="0"/>
                <a:ea typeface="Calibri" panose="020F0502020204030204" pitchFamily="34" charset="0"/>
                <a:cs typeface="Times New Roman" panose="02020603050405020304" pitchFamily="18" charset="0"/>
              </a:rPr>
              <a:t>In the </a:t>
            </a:r>
            <a:r>
              <a:rPr lang="en-GR"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Latin alchemical tradition</a:t>
            </a:r>
            <a:r>
              <a:rPr lang="en-GR" sz="2400" dirty="0">
                <a:latin typeface="Times New Roman" panose="02020603050405020304" pitchFamily="18" charset="0"/>
                <a:ea typeface="Calibri" panose="020F0502020204030204" pitchFamily="34" charset="0"/>
                <a:cs typeface="Times New Roman" panose="02020603050405020304" pitchFamily="18" charset="0"/>
              </a:rPr>
              <a:t>, the author of the </a:t>
            </a:r>
            <a:r>
              <a:rPr lang="en-GR" sz="2400"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Rosarium Philosophicum</a:t>
            </a:r>
            <a:r>
              <a:rPr lang="en-GR"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GR" sz="2400" dirty="0">
                <a:latin typeface="Times New Roman" panose="02020603050405020304" pitchFamily="18" charset="0"/>
                <a:ea typeface="Calibri" panose="020F0502020204030204" pitchFamily="34" charset="0"/>
                <a:cs typeface="Times New Roman" panose="02020603050405020304" pitchFamily="18" charset="0"/>
              </a:rPr>
              <a:t>(mid-14th-century) cites and comments on Stephanos.</a:t>
            </a:r>
            <a:r>
              <a:rPr lang="en-GR" sz="2400" dirty="0">
                <a:latin typeface="Times New Roman" panose="02020603050405020304" pitchFamily="18" charset="0"/>
                <a:cs typeface="Times New Roman" panose="02020603050405020304" pitchFamily="18" charset="0"/>
              </a:rPr>
              <a:t> </a:t>
            </a:r>
          </a:p>
          <a:p>
            <a:r>
              <a:rPr lang="en-GR" sz="2400" dirty="0">
                <a:latin typeface="Times New Roman" panose="02020603050405020304" pitchFamily="18" charset="0"/>
                <a:ea typeface="Calibri" panose="020F0502020204030204" pitchFamily="34" charset="0"/>
              </a:rPr>
              <a:t>Stephanos’s work is included in </a:t>
            </a:r>
            <a:r>
              <a:rPr lang="en-GR" sz="2400" dirty="0">
                <a:solidFill>
                  <a:srgbClr val="FFFF00"/>
                </a:solidFill>
                <a:latin typeface="Times New Roman" panose="02020603050405020304" pitchFamily="18" charset="0"/>
                <a:ea typeface="Calibri" panose="020F0502020204030204" pitchFamily="34" charset="0"/>
              </a:rPr>
              <a:t>Dominicus Pizimentius’ 1573 printed edition of Greek alchemists in Latin translation</a:t>
            </a:r>
            <a:r>
              <a:rPr lang="en-GR" sz="2400" dirty="0">
                <a:latin typeface="Times New Roman" panose="02020603050405020304" pitchFamily="18" charset="0"/>
                <a:ea typeface="Calibri" panose="020F0502020204030204" pitchFamily="34" charset="0"/>
              </a:rPr>
              <a:t>, as well as in later editions. </a:t>
            </a:r>
          </a:p>
          <a:p>
            <a:r>
              <a:rPr lang="en-GR" sz="2400" dirty="0">
                <a:latin typeface="Times New Roman" panose="02020603050405020304" pitchFamily="18" charset="0"/>
                <a:ea typeface="Calibri" panose="020F0502020204030204" pitchFamily="34" charset="0"/>
              </a:rPr>
              <a:t>One-tenth of the books owned by </a:t>
            </a:r>
            <a:r>
              <a:rPr lang="en-GR" sz="2400" dirty="0">
                <a:solidFill>
                  <a:srgbClr val="FFFF00"/>
                </a:solidFill>
                <a:latin typeface="Times New Roman" panose="02020603050405020304" pitchFamily="18" charset="0"/>
                <a:ea typeface="Calibri" panose="020F0502020204030204" pitchFamily="34" charset="0"/>
              </a:rPr>
              <a:t>Isaac Newton </a:t>
            </a:r>
            <a:r>
              <a:rPr lang="en-GR" sz="2400" dirty="0">
                <a:latin typeface="Times New Roman" panose="02020603050405020304" pitchFamily="18" charset="0"/>
                <a:ea typeface="Calibri" panose="020F0502020204030204" pitchFamily="34" charset="0"/>
              </a:rPr>
              <a:t>(1643–1727) were alchemical, and 9 of 84 titles recorded in his autograph manuscript </a:t>
            </a:r>
            <a:r>
              <a:rPr lang="en-GR" sz="2400" i="1" dirty="0">
                <a:latin typeface="Times New Roman" panose="02020603050405020304" pitchFamily="18" charset="0"/>
                <a:ea typeface="Calibri" panose="020F0502020204030204" pitchFamily="34" charset="0"/>
              </a:rPr>
              <a:t>De scriptoribus chemicis</a:t>
            </a:r>
            <a:r>
              <a:rPr lang="en-GR" sz="2400" dirty="0">
                <a:latin typeface="Times New Roman" panose="02020603050405020304" pitchFamily="18" charset="0"/>
                <a:ea typeface="Calibri" panose="020F0502020204030204" pitchFamily="34" charset="0"/>
              </a:rPr>
              <a:t> refer to the </a:t>
            </a:r>
            <a:r>
              <a:rPr lang="en-GR" sz="2400" dirty="0">
                <a:solidFill>
                  <a:srgbClr val="FFFF00"/>
                </a:solidFill>
                <a:latin typeface="Times New Roman" panose="02020603050405020304" pitchFamily="18" charset="0"/>
                <a:ea typeface="Calibri" panose="020F0502020204030204" pitchFamily="34" charset="0"/>
              </a:rPr>
              <a:t>Latin translation of works by Greek alchemists, including Stephanos.</a:t>
            </a:r>
            <a:endParaRPr lang="en-GR"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653825"/>
      </p:ext>
    </p:extLst>
  </p:cSld>
  <p:clrMapOvr>
    <a:masterClrMapping/>
  </p:clrMapOvr>
</p:sld>
</file>

<file path=ppt/theme/theme1.xml><?xml version="1.0" encoding="utf-8"?>
<a:theme xmlns:a="http://schemas.openxmlformats.org/drawingml/2006/main" name="ΨΑΧΟΣ_ΗΜΕΡΙΔΑ">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ΨΑΧΟΣ_ΗΜΕΡΙΔΑ</Template>
  <TotalTime>594</TotalTime>
  <Words>3671</Words>
  <Application>Microsoft Macintosh PowerPoint</Application>
  <PresentationFormat>Widescreen</PresentationFormat>
  <Paragraphs>126</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GrTimes</vt:lpstr>
      <vt:lpstr>Times New Roman</vt:lpstr>
      <vt:lpstr>ΨΑΧΟΣ_ΗΜΕΡΙΔΑ</vt:lpstr>
      <vt:lpstr>STEPHANOS OF ALEXANDRIA A FAMOUS BYZANTINE SCHOLAR  (6th-7th centuries)</vt:lpstr>
      <vt:lpstr>On Stephanos of Alexandria or Stephanos of Athens</vt:lpstr>
      <vt:lpstr>Commentaries on Aristotle (1)</vt:lpstr>
      <vt:lpstr>Commentaries on Aristotle (2)</vt:lpstr>
      <vt:lpstr>Commentaries on Hippocrates</vt:lpstr>
      <vt:lpstr>Commentaries on Ptolemy’s Handy tables edited by Theon</vt:lpstr>
      <vt:lpstr>Astrology and Alchemy in Late Antiquity and Early Byzantine times (1)</vt:lpstr>
      <vt:lpstr>Astrology and Alchemy in Late Antiquity and Early Byzantine times (2)</vt:lpstr>
      <vt:lpstr>On the Great and Sacred Art of Making Gold</vt:lpstr>
      <vt:lpstr>On the Great and Sacred Art of Making Gold</vt:lpstr>
      <vt:lpstr>On the Great and Sacred Art of Making Gold</vt:lpstr>
      <vt:lpstr>On the Great and Sacred Art of Making Gold</vt:lpstr>
      <vt:lpstr>On the Great and Sacred Art of Making Gold</vt:lpstr>
      <vt:lpstr>On the Great and Sacred Art of Making Gold</vt:lpstr>
      <vt:lpstr>An astronomical phenomenon recorded (1)</vt:lpstr>
      <vt:lpstr>An astronomical phenomenon recorded (2)</vt:lpstr>
      <vt:lpstr>Constantinople, 26 May 617, 4:10 am</vt:lpstr>
      <vt:lpstr>Constantinople, 3 June 617, 4:10 am</vt:lpstr>
      <vt:lpstr>Constantinople, 7 June 617, 4:10 am</vt:lpstr>
      <vt:lpstr>The astrological treatise (1)</vt:lpstr>
      <vt:lpstr>The astrological treatise (2)</vt:lpstr>
      <vt:lpstr>Astrological treatise ➢ Alchemical work</vt:lpstr>
      <vt:lpstr>PowerPoint Presentation</vt:lpstr>
      <vt:lpstr>PowerPoint Presentation</vt:lpstr>
      <vt:lpstr>PowerPoint Presentation</vt:lpstr>
      <vt:lpstr>Identification of Sophronios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58</cp:revision>
  <dcterms:created xsi:type="dcterms:W3CDTF">2026-01-27T19:15:40Z</dcterms:created>
  <dcterms:modified xsi:type="dcterms:W3CDTF">2026-01-30T18:23:14Z</dcterms:modified>
</cp:coreProperties>
</file>